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8"/>
  </p:notesMasterIdLst>
  <p:sldIdLst>
    <p:sldId id="256" r:id="rId2"/>
    <p:sldId id="258" r:id="rId3"/>
    <p:sldId id="259" r:id="rId4"/>
    <p:sldId id="260" r:id="rId5"/>
    <p:sldId id="261" r:id="rId6"/>
    <p:sldId id="360" r:id="rId7"/>
    <p:sldId id="330" r:id="rId8"/>
    <p:sldId id="331" r:id="rId9"/>
    <p:sldId id="343" r:id="rId10"/>
    <p:sldId id="257" r:id="rId11"/>
    <p:sldId id="263" r:id="rId12"/>
    <p:sldId id="344" r:id="rId13"/>
    <p:sldId id="345" r:id="rId14"/>
    <p:sldId id="332" r:id="rId15"/>
    <p:sldId id="336" r:id="rId16"/>
    <p:sldId id="264" r:id="rId17"/>
    <p:sldId id="265" r:id="rId18"/>
    <p:sldId id="337" r:id="rId19"/>
    <p:sldId id="338" r:id="rId20"/>
    <p:sldId id="339" r:id="rId21"/>
    <p:sldId id="266" r:id="rId22"/>
    <p:sldId id="267" r:id="rId23"/>
    <p:sldId id="356" r:id="rId24"/>
    <p:sldId id="357" r:id="rId25"/>
    <p:sldId id="358" r:id="rId26"/>
    <p:sldId id="268" r:id="rId27"/>
    <p:sldId id="269" r:id="rId28"/>
    <p:sldId id="270" r:id="rId29"/>
    <p:sldId id="271" r:id="rId30"/>
    <p:sldId id="272" r:id="rId31"/>
    <p:sldId id="274" r:id="rId32"/>
    <p:sldId id="347" r:id="rId33"/>
    <p:sldId id="275" r:id="rId34"/>
    <p:sldId id="276" r:id="rId35"/>
    <p:sldId id="277" r:id="rId36"/>
    <p:sldId id="278" r:id="rId37"/>
    <p:sldId id="279" r:id="rId38"/>
    <p:sldId id="280" r:id="rId39"/>
    <p:sldId id="285" r:id="rId40"/>
    <p:sldId id="362" r:id="rId41"/>
    <p:sldId id="282" r:id="rId42"/>
    <p:sldId id="283" r:id="rId43"/>
    <p:sldId id="287" r:id="rId44"/>
    <p:sldId id="284" r:id="rId45"/>
    <p:sldId id="288" r:id="rId46"/>
    <p:sldId id="333" r:id="rId47"/>
    <p:sldId id="289" r:id="rId48"/>
    <p:sldId id="327" r:id="rId49"/>
    <p:sldId id="340" r:id="rId50"/>
    <p:sldId id="361" r:id="rId51"/>
    <p:sldId id="363" r:id="rId52"/>
    <p:sldId id="367" r:id="rId53"/>
    <p:sldId id="373" r:id="rId54"/>
    <p:sldId id="370" r:id="rId55"/>
    <p:sldId id="371" r:id="rId56"/>
    <p:sldId id="372" r:id="rId57"/>
    <p:sldId id="374" r:id="rId58"/>
    <p:sldId id="368" r:id="rId59"/>
    <p:sldId id="364" r:id="rId60"/>
    <p:sldId id="375" r:id="rId61"/>
    <p:sldId id="366" r:id="rId62"/>
    <p:sldId id="376" r:id="rId63"/>
    <p:sldId id="377" r:id="rId64"/>
    <p:sldId id="286" r:id="rId65"/>
    <p:sldId id="291" r:id="rId66"/>
    <p:sldId id="292" r:id="rId67"/>
    <p:sldId id="293" r:id="rId68"/>
    <p:sldId id="295" r:id="rId69"/>
    <p:sldId id="341" r:id="rId70"/>
    <p:sldId id="342" r:id="rId71"/>
    <p:sldId id="296" r:id="rId72"/>
    <p:sldId id="306" r:id="rId73"/>
    <p:sldId id="353" r:id="rId74"/>
    <p:sldId id="305" r:id="rId75"/>
    <p:sldId id="302" r:id="rId76"/>
    <p:sldId id="300" r:id="rId77"/>
    <p:sldId id="301" r:id="rId78"/>
    <p:sldId id="299" r:id="rId79"/>
    <p:sldId id="297" r:id="rId80"/>
    <p:sldId id="348" r:id="rId81"/>
    <p:sldId id="298" r:id="rId82"/>
    <p:sldId id="303" r:id="rId83"/>
    <p:sldId id="304" r:id="rId84"/>
    <p:sldId id="349" r:id="rId85"/>
    <p:sldId id="346" r:id="rId86"/>
    <p:sldId id="334" r:id="rId87"/>
    <p:sldId id="307" r:id="rId88"/>
    <p:sldId id="310" r:id="rId89"/>
    <p:sldId id="308" r:id="rId90"/>
    <p:sldId id="313" r:id="rId91"/>
    <p:sldId id="309" r:id="rId92"/>
    <p:sldId id="311" r:id="rId93"/>
    <p:sldId id="314" r:id="rId94"/>
    <p:sldId id="312" r:id="rId95"/>
    <p:sldId id="315" r:id="rId96"/>
    <p:sldId id="320" r:id="rId97"/>
    <p:sldId id="316" r:id="rId98"/>
    <p:sldId id="319" r:id="rId99"/>
    <p:sldId id="317" r:id="rId100"/>
    <p:sldId id="318" r:id="rId101"/>
    <p:sldId id="350" r:id="rId102"/>
    <p:sldId id="351" r:id="rId103"/>
    <p:sldId id="352" r:id="rId104"/>
    <p:sldId id="322" r:id="rId105"/>
    <p:sldId id="355" r:id="rId106"/>
    <p:sldId id="379" r:id="rId107"/>
    <p:sldId id="378" r:id="rId108"/>
    <p:sldId id="380" r:id="rId109"/>
    <p:sldId id="354" r:id="rId110"/>
    <p:sldId id="326" r:id="rId111"/>
    <p:sldId id="325" r:id="rId112"/>
    <p:sldId id="324" r:id="rId113"/>
    <p:sldId id="323" r:id="rId114"/>
    <p:sldId id="328" r:id="rId115"/>
    <p:sldId id="335" r:id="rId116"/>
    <p:sldId id="329" r:id="rId11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7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5EC19-182A-4BD3-8150-06120C07E1DE}" type="datetimeFigureOut">
              <a:rPr lang="en-US" smtClean="0"/>
              <a:t>10/29/2018 Monday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8917A-8D2C-4FC3-B66D-E33B6B8CB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0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81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74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83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613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285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053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0532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053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0532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0532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t>10/29/2018 Monday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t>10/29/2018 Monday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t>10/29/2018 Monday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t>10/29/2018 Monday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t>10/29/2018 Monday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t>10/29/2018 Monday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t>10/29/2018 Monday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t>10/29/2018 Monday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t>10/29/2018 Monday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t>10/29/2018 Monday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t>10/29/2018 Monday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2015B8-AB4B-423D-9D2C-B59D03F0266C}" type="datetimeFigureOut">
              <a:rPr lang="en-US" smtClean="0"/>
              <a:t>10/29/2018 Monday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540BDE4-03DA-414D-947D-38352196D3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 dirty="0" smtClean="0"/>
          </a:p>
          <a:p>
            <a:r>
              <a:rPr lang="ro-RO" dirty="0" smtClean="0"/>
              <a:t>O prezentare de</a:t>
            </a:r>
            <a:r>
              <a:rPr lang="en-US" dirty="0" smtClean="0"/>
              <a:t> Octavian </a:t>
            </a:r>
            <a:r>
              <a:rPr lang="en-US" dirty="0" err="1" smtClean="0"/>
              <a:t>Baban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219200"/>
            <a:ext cx="7175351" cy="3352800"/>
          </a:xfrm>
        </p:spPr>
        <p:txBody>
          <a:bodyPr/>
          <a:lstStyle/>
          <a:p>
            <a:pPr marL="182880" indent="0" algn="ctr">
              <a:buNone/>
            </a:pPr>
            <a:r>
              <a:rPr lang="en-US" sz="9600" dirty="0" smtClean="0"/>
              <a:t>A Patra </a:t>
            </a:r>
            <a:r>
              <a:rPr lang="en-US" sz="9600" dirty="0" err="1" smtClean="0"/>
              <a:t>Zi</a:t>
            </a:r>
            <a:r>
              <a:rPr lang="ro-RO" sz="9600" dirty="0" smtClean="0"/>
              <a:t> a Creației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2509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826899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800" b="1" dirty="0" smtClean="0"/>
              <a:t>Asa ceva s-a putut vedea – de cine putea vedea, </a:t>
            </a:r>
          </a:p>
          <a:p>
            <a:r>
              <a:rPr lang="ro-RO" sz="2800" b="1" dirty="0" smtClean="0"/>
              <a:t>doar în a patra zi (Dumnezeu și îngerii), sau a cincea zi </a:t>
            </a:r>
          </a:p>
          <a:p>
            <a:r>
              <a:rPr lang="ro-RO" sz="2800" b="1" dirty="0" smtClean="0"/>
              <a:t>(animale marine și păsări)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793"/>
            <a:ext cx="9144000" cy="48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5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Prin</a:t>
            </a:r>
            <a:r>
              <a:rPr lang="en-US" sz="3600" b="1" dirty="0" smtClean="0"/>
              <a:t> m</a:t>
            </a:r>
            <a:r>
              <a:rPr lang="ro-RO" sz="3600" b="1" dirty="0" smtClean="0"/>
              <a:t>ărimea ei exact potrivită luna permite eclipsele și observarea soarelui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4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Soarele e o stea pitică albă cu o activitate nucleară intensă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723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Soarele e o stea pitică albă cu o activitate nucleară intensă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524000"/>
            <a:ext cx="5638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Soarele e o stea pitică albă cu o activitate nucleară intensă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6705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Grupurile aparente de stele au fost descrise prin nume de constelații</a:t>
            </a:r>
            <a:r>
              <a:rPr lang="ro-RO" sz="3600" b="1" dirty="0" smtClean="0"/>
              <a:t> 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00200"/>
            <a:ext cx="7620000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8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Exemple de constelații: Lebăda (Cygnus)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514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4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/>
              <a:t>Exemple de constelații: </a:t>
            </a:r>
            <a:r>
              <a:rPr lang="ro-RO" sz="3600" b="1" dirty="0" smtClean="0"/>
              <a:t> Pl</a:t>
            </a:r>
            <a:r>
              <a:rPr lang="ro-RO" sz="3600" b="1" dirty="0" smtClean="0"/>
              <a:t>eiadele (Găinușa)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199"/>
            <a:ext cx="9144000" cy="541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4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/>
              <a:t>Exemple de constelații: </a:t>
            </a:r>
            <a:r>
              <a:rPr lang="ro-RO" sz="3600" b="1" dirty="0" smtClean="0"/>
              <a:t> Centura lui Orion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83080"/>
            <a:ext cx="8381999" cy="47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3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/>
              <a:t>Exemple de constelații</a:t>
            </a:r>
            <a:r>
              <a:rPr lang="ro-RO" sz="3600" b="1"/>
              <a:t>: </a:t>
            </a:r>
            <a:r>
              <a:rPr lang="ro-RO" sz="3600" b="1" smtClean="0"/>
              <a:t> </a:t>
            </a:r>
            <a:r>
              <a:rPr lang="ro-RO" sz="3600" b="1" smtClean="0"/>
              <a:t>Ursa </a:t>
            </a:r>
            <a:r>
              <a:rPr lang="ro-RO" sz="3600" b="1" dirty="0" smtClean="0"/>
              <a:t>mică, Ursa mare, Steaua Polară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31902"/>
            <a:ext cx="8381999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0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Constelațiile au primit nume „clasice”, dar cineva astăzi ar putea da și alte nume.</a:t>
            </a:r>
            <a:endParaRPr lang="en-US" sz="36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86105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2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Initial, era </a:t>
            </a:r>
            <a:r>
              <a:rPr lang="en-US" sz="3600" b="1" dirty="0" err="1" smtClean="0"/>
              <a:t>doar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lumina</a:t>
            </a:r>
            <a:r>
              <a:rPr lang="en-US" sz="3600" b="1" dirty="0" smtClean="0"/>
              <a:t> </a:t>
            </a:r>
            <a:r>
              <a:rPr lang="ro-RO" sz="3600" b="1" dirty="0" smtClean="0"/>
              <a:t>și </a:t>
            </a:r>
            <a:r>
              <a:rPr lang="ro-RO" sz="3600" b="1" dirty="0"/>
              <a:t>î</a:t>
            </a:r>
            <a:r>
              <a:rPr lang="ro-RO" sz="3600" b="1" dirty="0" smtClean="0"/>
              <a:t>ntunericul... Amândouă sunt o frumoasă taină a lui Dumnezeu, la care avem și noi acces parțial.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13124"/>
            <a:ext cx="6858000" cy="394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4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Simbolurile clasice ale zodiacului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7" y="951131"/>
            <a:ext cx="8706445" cy="590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8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Observarea constelatiilor, grupuri de stele</a:t>
            </a:r>
            <a:endParaRPr lang="en-US" sz="36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63"/>
            <a:ext cx="9144000" cy="64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4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Localizarea aparenta a soarelui in constelatiile zodiacului se zice că ar descrie caracterul omului, dar nu există dovezi.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03" y="2362200"/>
            <a:ext cx="8153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8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Iată drumul anual aparent al soarelui printre constelatiile zodiacului</a:t>
            </a:r>
            <a:endParaRPr lang="en-US" sz="36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752601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5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 smtClean="0"/>
              <a:t>Dumnezeu vorbește uneori oamenilor și prin stele: Steaua Betleemului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077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9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 smtClean="0"/>
              <a:t>Steaua Betleemului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51131"/>
            <a:ext cx="8229600" cy="575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2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838200"/>
            <a:ext cx="82296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b="1" dirty="0">
                <a:latin typeface="+mj-lt"/>
              </a:rPr>
              <a:t>A</a:t>
            </a:r>
            <a:r>
              <a:rPr lang="ro-RO" sz="2800" b="1" dirty="0" smtClean="0">
                <a:latin typeface="+mj-lt"/>
              </a:rPr>
              <a:t>vertizarea din D</a:t>
            </a:r>
            <a:r>
              <a:rPr lang="vi-VN" sz="2800" b="1" dirty="0" smtClean="0">
                <a:latin typeface="+mj-lt"/>
              </a:rPr>
              <a:t>euteronom 4.19</a:t>
            </a:r>
            <a:endParaRPr lang="ro-RO" sz="2800" b="1" dirty="0" smtClean="0">
              <a:latin typeface="+mj-lt"/>
            </a:endParaRPr>
          </a:p>
          <a:p>
            <a:endParaRPr lang="ro-RO" sz="2800" dirty="0"/>
          </a:p>
          <a:p>
            <a:pPr algn="just"/>
            <a:r>
              <a:rPr lang="vi-VN" sz="3200" b="1" dirty="0" smtClean="0"/>
              <a:t>Veghează </a:t>
            </a:r>
            <a:r>
              <a:rPr lang="vi-VN" sz="3200" b="1" dirty="0"/>
              <a:t>asupra sufletului tău, ca nu cumva, ridicîndu-ţi ochii spre cer, şi văzînd soarele, luna şi stelele, toată oştirea cerurilor, să fii </a:t>
            </a:r>
            <a:r>
              <a:rPr lang="vi-VN" sz="3200" b="1" dirty="0" smtClean="0"/>
              <a:t>tîrît </a:t>
            </a:r>
            <a:r>
              <a:rPr lang="vi-VN" sz="3200" b="1" dirty="0"/>
              <a:t>să te închini înaintea lor şi să le slujeşti: căci acestea sunt lucruri pe care Domnul, Dumnezeul tău, le-a făcut şi le-a împărţit ca să slujească tuturor popoarelor, sub cerul întreg</a:t>
            </a:r>
            <a:r>
              <a:rPr lang="vi-VN" sz="3200" b="1" dirty="0" smtClean="0"/>
              <a:t>.</a:t>
            </a:r>
            <a:endParaRPr lang="ro-RO" sz="3200" b="1" dirty="0" smtClean="0"/>
          </a:p>
          <a:p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45998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Antiteza lumină-întuneric, perechile da-nu, închis-deschis, adică valorile binare de 0-1, sunt la baza informației și tehnicilor IT...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971800"/>
            <a:ext cx="6858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4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Lumina este o radiație electromagnetică cu o natură dublă, de undă și de corpuscul. Ea era generată de Dumnezeu înainte să existe corpuri emițătoare de lumină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57600"/>
            <a:ext cx="6858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P</a:t>
            </a:r>
            <a:r>
              <a:rPr lang="ro-RO" sz="3600" b="1" dirty="0" smtClean="0"/>
              <a:t>oate că în lumina începutului era </a:t>
            </a:r>
            <a:r>
              <a:rPr lang="ro-RO" sz="3600" b="1" dirty="0" smtClean="0"/>
              <a:t>și un pic de culoare, </a:t>
            </a:r>
            <a:r>
              <a:rPr lang="ro-RO" sz="3600" b="1" dirty="0" smtClean="0"/>
              <a:t> dar nu erau soarele </a:t>
            </a:r>
            <a:r>
              <a:rPr lang="ro-RO" sz="3600" b="1" dirty="0" smtClean="0"/>
              <a:t>și luna...</a:t>
            </a:r>
          </a:p>
          <a:p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2" y="2362200"/>
            <a:ext cx="7620000" cy="418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6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dirty="0" smtClean="0"/>
              <a:t>Este posibil să existe lumină fără corpuri care să emită radiații luminoase? </a:t>
            </a:r>
          </a:p>
          <a:p>
            <a:endParaRPr lang="ro-RO" sz="3200" b="1" dirty="0"/>
          </a:p>
          <a:p>
            <a:r>
              <a:rPr lang="ro-RO" sz="3200" b="1" dirty="0" smtClean="0"/>
              <a:t>Răspunsul este Da.</a:t>
            </a:r>
          </a:p>
          <a:p>
            <a:endParaRPr lang="ro-RO" sz="3200" b="1" dirty="0"/>
          </a:p>
          <a:p>
            <a:r>
              <a:rPr lang="ro-RO" sz="3200" b="1" dirty="0" smtClean="0"/>
              <a:t>Dumnezeu este lumină, este creator atotputernic și poate să genereze lumină în Univers, fără ajutorul vreunei surse. </a:t>
            </a:r>
            <a:r>
              <a:rPr lang="ro-RO" sz="3200" b="1" dirty="0"/>
              <a:t>Un </a:t>
            </a:r>
            <a:r>
              <a:rPr lang="ro-RO" sz="3200" b="1" dirty="0" smtClean="0"/>
              <a:t>exemplu </a:t>
            </a:r>
            <a:r>
              <a:rPr lang="ro-RO" sz="3200" b="1" dirty="0"/>
              <a:t>clar este Apocalipsa </a:t>
            </a:r>
            <a:r>
              <a:rPr lang="ro-RO" sz="3200" b="1" dirty="0" smtClean="0"/>
              <a:t>22.5.</a:t>
            </a:r>
            <a:endParaRPr lang="en-US" sz="3200" dirty="0"/>
          </a:p>
          <a:p>
            <a:r>
              <a:rPr lang="ro-RO" sz="3200" b="1" dirty="0" smtClean="0"/>
              <a:t>Era însă posibil să existe la început și o lumină interstelară, difuză, înainte de apariția stelelor, soarelui și lunii.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7905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În ziua a patra s-a vazut însă ziua cu soare, iar noaptea cu lună și stele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07" y="1752600"/>
            <a:ext cx="758269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1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Acum s-a vazut ziua cu soare, și noaptea cu lună și stele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716279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Soarele și luna domină viața pe pământ, dau lumină și organizează timpul (calendarul) și ritmurile vieții (zi și noapte). Ele sunt responsabile, împreună cu tot sistemul solar, de existența anilor, a anotimpurilor (și înclinația axei Pământului are un rol aici), de împărțirea anului în 12 părți conform ciclurilor lunare de 28 de zile.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8655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Soarele și luna dau lumină și organizează timpul (calendarul) și ritmurile vieții (zi și noapte).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06" y="1981200"/>
            <a:ext cx="7582693" cy="45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1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71600" y="1066800"/>
            <a:ext cx="6400800" cy="46482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6600" b="1" dirty="0" smtClean="0">
                <a:latin typeface="Rage Italic" panose="03070502040507070304" pitchFamily="66" charset="0"/>
                <a:cs typeface="MV Boli" panose="02000500030200090000" pitchFamily="2" charset="0"/>
              </a:rPr>
              <a:t>Conform </a:t>
            </a:r>
            <a:r>
              <a:rPr lang="en-US" sz="6600" b="1" dirty="0" err="1" smtClean="0">
                <a:latin typeface="Rage Italic" panose="03070502040507070304" pitchFamily="66" charset="0"/>
                <a:cs typeface="MV Boli" panose="02000500030200090000" pitchFamily="2" charset="0"/>
              </a:rPr>
              <a:t>Bibliei</a:t>
            </a:r>
            <a:r>
              <a:rPr lang="en-US" sz="6600" b="1" dirty="0" smtClean="0">
                <a:latin typeface="Rage Italic" panose="03070502040507070304" pitchFamily="66" charset="0"/>
                <a:cs typeface="MV Boli" panose="02000500030200090000" pitchFamily="2" charset="0"/>
              </a:rPr>
              <a:t>, </a:t>
            </a:r>
            <a:r>
              <a:rPr lang="en-US" sz="6600" b="1" dirty="0" err="1" smtClean="0">
                <a:latin typeface="Rage Italic" panose="03070502040507070304" pitchFamily="66" charset="0"/>
                <a:cs typeface="MV Boli" panose="02000500030200090000" pitchFamily="2" charset="0"/>
              </a:rPr>
              <a:t>Dumnezeu</a:t>
            </a:r>
            <a:r>
              <a:rPr lang="en-US" sz="6600" b="1" dirty="0" smtClean="0">
                <a:latin typeface="Rage Italic" panose="03070502040507070304" pitchFamily="66" charset="0"/>
                <a:cs typeface="MV Boli" panose="02000500030200090000" pitchFamily="2" charset="0"/>
              </a:rPr>
              <a:t> a </a:t>
            </a:r>
            <a:r>
              <a:rPr lang="en-US" sz="6600" b="1" dirty="0" err="1" smtClean="0">
                <a:latin typeface="Rage Italic" panose="03070502040507070304" pitchFamily="66" charset="0"/>
                <a:cs typeface="MV Boli" panose="02000500030200090000" pitchFamily="2" charset="0"/>
              </a:rPr>
              <a:t>creat</a:t>
            </a:r>
            <a:r>
              <a:rPr lang="en-US" sz="6600" b="1" dirty="0" smtClean="0">
                <a:latin typeface="Rage Italic" panose="03070502040507070304" pitchFamily="66" charset="0"/>
                <a:cs typeface="MV Boli" panose="02000500030200090000" pitchFamily="2" charset="0"/>
              </a:rPr>
              <a:t> </a:t>
            </a:r>
            <a:r>
              <a:rPr lang="en-US" sz="6600" b="1" dirty="0" err="1" smtClean="0">
                <a:latin typeface="Rage Italic" panose="03070502040507070304" pitchFamily="66" charset="0"/>
                <a:cs typeface="MV Boli" panose="02000500030200090000" pitchFamily="2" charset="0"/>
              </a:rPr>
              <a:t>lumea</a:t>
            </a:r>
            <a:r>
              <a:rPr lang="en-US" sz="6600" b="1" dirty="0" smtClean="0">
                <a:latin typeface="Rage Italic" panose="03070502040507070304" pitchFamily="66" charset="0"/>
                <a:cs typeface="MV Boli" panose="02000500030200090000" pitchFamily="2" charset="0"/>
              </a:rPr>
              <a:t> </a:t>
            </a:r>
            <a:r>
              <a:rPr lang="ro-RO" sz="6600" b="1" dirty="0" smtClean="0">
                <a:latin typeface="Rage Italic" panose="03070502040507070304" pitchFamily="66" charset="0"/>
                <a:cs typeface="MV Boli" panose="02000500030200090000" pitchFamily="2" charset="0"/>
              </a:rPr>
              <a:t>în șase zile, iar în a ș</a:t>
            </a:r>
            <a:r>
              <a:rPr lang="en-US" sz="6600" b="1" dirty="0" err="1" smtClean="0">
                <a:latin typeface="Rage Italic" panose="03070502040507070304" pitchFamily="66" charset="0"/>
                <a:cs typeface="MV Boli" panose="02000500030200090000" pitchFamily="2" charset="0"/>
              </a:rPr>
              <a:t>aptea</a:t>
            </a:r>
            <a:r>
              <a:rPr lang="ro-RO" sz="6600" b="1" dirty="0" smtClean="0">
                <a:latin typeface="Rage Italic" panose="03070502040507070304" pitchFamily="66" charset="0"/>
                <a:cs typeface="MV Boli" panose="02000500030200090000" pitchFamily="2" charset="0"/>
              </a:rPr>
              <a:t> zi s-a odihnit.</a:t>
            </a:r>
            <a:endParaRPr lang="en-US" sz="6600" b="1" dirty="0">
              <a:latin typeface="Rage Italic" panose="03070502040507070304" pitchFamily="66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01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Soarele și luna organizează timpul și ritmurile vieții (zi și noapte).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33525"/>
            <a:ext cx="815340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Uneori, in nopțile senine se poate vedea galaxia noastră, Calea Lactee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6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Uneori, in nopțile senine se poate vedea galaxia noastră Calea Lactee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Uneori, in nopțile senine se poate vedea galaxia noastră, Calea Lactee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07" y="1752600"/>
            <a:ext cx="7582693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4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Uneori, in nopțile senine se poate vedea galaxia noastră,Calea Lactee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07" y="1752600"/>
            <a:ext cx="758269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Uneori, in nopțile senine se poate vedea galaxia noastră, Calea Lactee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822959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De fapt, Calea Lactee arată ca o mare spirală de stele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7620000" cy="459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/>
              <a:t>De fapt, Calea Lactee arată ca o mare spirală de stele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42" y="1505129"/>
            <a:ext cx="9144000" cy="514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5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Pe brațele ei sunt milioane de stele, iar soarele se află undeva spre periferie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07" y="1622518"/>
            <a:ext cx="7430293" cy="523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3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Cu ajutorul telescopului se pot vedea extrem de multe și diferite galaxii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828800"/>
            <a:ext cx="5867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0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731520"/>
            <a:ext cx="8229600" cy="5821680"/>
          </a:xfrm>
        </p:spPr>
        <p:txBody>
          <a:bodyPr>
            <a:normAutofit fontScale="55000" lnSpcReduction="20000"/>
          </a:bodyPr>
          <a:lstStyle/>
          <a:p>
            <a:pPr marL="45720" indent="0">
              <a:buNone/>
            </a:pPr>
            <a:r>
              <a:rPr lang="ro-RO" sz="5100" b="1" dirty="0"/>
              <a:t>1:2-5, </a:t>
            </a:r>
            <a:r>
              <a:rPr lang="ro-RO" sz="5100" b="1" dirty="0" smtClean="0"/>
              <a:t>  </a:t>
            </a:r>
            <a:r>
              <a:rPr lang="ro-RO" sz="6500" b="1" dirty="0" smtClean="0"/>
              <a:t>Prima </a:t>
            </a:r>
            <a:r>
              <a:rPr lang="ro-RO" sz="6500" b="1" dirty="0"/>
              <a:t>zi</a:t>
            </a:r>
            <a:r>
              <a:rPr lang="ro-RO" sz="5100" b="1" dirty="0"/>
              <a:t>, </a:t>
            </a:r>
            <a:r>
              <a:rPr lang="ro-RO" sz="5100" b="1" dirty="0" smtClean="0">
                <a:solidFill>
                  <a:schemeClr val="accent3"/>
                </a:solidFill>
              </a:rPr>
              <a:t>lumina</a:t>
            </a:r>
            <a:r>
              <a:rPr lang="ro-RO" sz="5100" b="1" dirty="0" smtClean="0"/>
              <a:t>, perechea </a:t>
            </a:r>
            <a:r>
              <a:rPr lang="ro-RO" sz="5100" b="1" dirty="0" smtClean="0">
                <a:solidFill>
                  <a:schemeClr val="accent3"/>
                </a:solidFill>
              </a:rPr>
              <a:t>zi </a:t>
            </a:r>
            <a:r>
              <a:rPr lang="ro-RO" sz="5100" b="1" dirty="0">
                <a:solidFill>
                  <a:schemeClr val="accent3"/>
                </a:solidFill>
              </a:rPr>
              <a:t>- noapte</a:t>
            </a:r>
            <a:endParaRPr lang="en-US" sz="5100" b="1" dirty="0">
              <a:solidFill>
                <a:schemeClr val="accent3"/>
              </a:solidFill>
            </a:endParaRPr>
          </a:p>
          <a:p>
            <a:pPr marL="45720" indent="0">
              <a:buNone/>
            </a:pPr>
            <a:r>
              <a:rPr lang="ro-RO" sz="5100" b="1" dirty="0"/>
              <a:t>1:6-8, </a:t>
            </a:r>
            <a:r>
              <a:rPr lang="ro-RO" sz="5100" b="1" dirty="0" smtClean="0"/>
              <a:t>  </a:t>
            </a:r>
            <a:r>
              <a:rPr lang="ro-RO" sz="6500" b="1" dirty="0" smtClean="0"/>
              <a:t>A </a:t>
            </a:r>
            <a:r>
              <a:rPr lang="ro-RO" sz="6500" b="1" dirty="0"/>
              <a:t>doua zi, </a:t>
            </a:r>
            <a:r>
              <a:rPr lang="ro-RO" sz="5100" b="1" dirty="0">
                <a:solidFill>
                  <a:schemeClr val="accent3"/>
                </a:solidFill>
              </a:rPr>
              <a:t>bolta cerului</a:t>
            </a:r>
            <a:r>
              <a:rPr lang="ro-RO" sz="5100" b="1" dirty="0"/>
              <a:t>, </a:t>
            </a:r>
            <a:r>
              <a:rPr lang="ro-RO" sz="5100" b="1" dirty="0" smtClean="0"/>
              <a:t>perechea </a:t>
            </a:r>
            <a:r>
              <a:rPr lang="ro-RO" sz="5100" b="1" dirty="0" smtClean="0">
                <a:solidFill>
                  <a:schemeClr val="accent3"/>
                </a:solidFill>
              </a:rPr>
              <a:t>cer </a:t>
            </a:r>
            <a:r>
              <a:rPr lang="ro-RO" sz="5100" b="1" dirty="0">
                <a:solidFill>
                  <a:schemeClr val="accent3"/>
                </a:solidFill>
              </a:rPr>
              <a:t>- ape</a:t>
            </a:r>
            <a:endParaRPr lang="en-US" sz="5100" b="1" dirty="0">
              <a:solidFill>
                <a:schemeClr val="accent3"/>
              </a:solidFill>
            </a:endParaRPr>
          </a:p>
          <a:p>
            <a:pPr marL="45720" indent="0">
              <a:buNone/>
            </a:pPr>
            <a:r>
              <a:rPr lang="ro-RO" sz="5100" b="1" dirty="0"/>
              <a:t>1:9-13, </a:t>
            </a:r>
            <a:r>
              <a:rPr lang="ro-RO" sz="6500" b="1" dirty="0" smtClean="0"/>
              <a:t>A </a:t>
            </a:r>
            <a:r>
              <a:rPr lang="ro-RO" sz="6500" b="1" dirty="0"/>
              <a:t>treia zi, </a:t>
            </a:r>
            <a:r>
              <a:rPr lang="ro-RO" sz="5100" b="1" dirty="0" smtClean="0"/>
              <a:t>perechea </a:t>
            </a:r>
            <a:r>
              <a:rPr lang="ro-RO" sz="5100" b="1" dirty="0">
                <a:solidFill>
                  <a:schemeClr val="accent3"/>
                </a:solidFill>
              </a:rPr>
              <a:t>ape – uscat</a:t>
            </a:r>
            <a:r>
              <a:rPr lang="ro-RO" sz="5100" b="1" dirty="0"/>
              <a:t>, </a:t>
            </a:r>
            <a:endParaRPr lang="ro-RO" sz="5100" b="1" dirty="0" smtClean="0"/>
          </a:p>
          <a:p>
            <a:pPr marL="45720" indent="0">
              <a:buNone/>
            </a:pPr>
            <a:r>
              <a:rPr lang="ro-RO" sz="5100" b="1" dirty="0"/>
              <a:t>	 </a:t>
            </a:r>
            <a:r>
              <a:rPr lang="ro-RO" sz="5100" b="1" dirty="0" smtClean="0"/>
              <a:t>  tr</a:t>
            </a:r>
            <a:r>
              <a:rPr lang="en-US" sz="5100" b="1" dirty="0" err="1" smtClean="0"/>
              <a:t>ei</a:t>
            </a:r>
            <a:r>
              <a:rPr lang="en-US" sz="5100" b="1" dirty="0" smtClean="0"/>
              <a:t> </a:t>
            </a:r>
            <a:r>
              <a:rPr lang="en-US" sz="5100" b="1" dirty="0" err="1" smtClean="0"/>
              <a:t>elemente</a:t>
            </a:r>
            <a:r>
              <a:rPr lang="ro-RO" sz="5100" b="1" dirty="0" smtClean="0"/>
              <a:t>: </a:t>
            </a:r>
            <a:r>
              <a:rPr lang="ro-RO" sz="5100" b="1" dirty="0"/>
              <a:t>ape - uscat - vegetaţie</a:t>
            </a:r>
            <a:endParaRPr lang="en-US" sz="5100" b="1" dirty="0"/>
          </a:p>
          <a:p>
            <a:pPr marL="45720" indent="0">
              <a:buNone/>
            </a:pPr>
            <a:r>
              <a:rPr lang="ro-RO" sz="5100" b="1" dirty="0"/>
              <a:t> </a:t>
            </a:r>
            <a:endParaRPr lang="en-US" sz="5100" b="1" dirty="0"/>
          </a:p>
          <a:p>
            <a:pPr marL="45720" indent="0">
              <a:buNone/>
            </a:pPr>
            <a:r>
              <a:rPr lang="ro-RO" sz="5100" b="1" dirty="0"/>
              <a:t>1:14-18, </a:t>
            </a:r>
            <a:r>
              <a:rPr lang="ro-RO" sz="6500" b="1" dirty="0"/>
              <a:t>A</a:t>
            </a:r>
            <a:r>
              <a:rPr lang="ro-RO" sz="6500" b="1" dirty="0" smtClean="0"/>
              <a:t> </a:t>
            </a:r>
            <a:r>
              <a:rPr lang="ro-RO" sz="6500" b="1" dirty="0"/>
              <a:t>patra zi, </a:t>
            </a:r>
            <a:r>
              <a:rPr lang="ro-RO" sz="5100" b="1" dirty="0" smtClean="0"/>
              <a:t>perechea </a:t>
            </a:r>
            <a:r>
              <a:rPr lang="ro-RO" sz="5100" b="1" dirty="0">
                <a:solidFill>
                  <a:schemeClr val="accent3"/>
                </a:solidFill>
              </a:rPr>
              <a:t>soare-lună</a:t>
            </a:r>
            <a:r>
              <a:rPr lang="ro-RO" sz="5100" b="1" dirty="0"/>
              <a:t>, </a:t>
            </a:r>
            <a:endParaRPr lang="ro-RO" sz="5100" b="1" dirty="0" smtClean="0"/>
          </a:p>
          <a:p>
            <a:pPr marL="45720" indent="0">
              <a:buNone/>
            </a:pPr>
            <a:r>
              <a:rPr lang="ro-RO" sz="5100" b="1" dirty="0"/>
              <a:t>	 </a:t>
            </a:r>
            <a:r>
              <a:rPr lang="ro-RO" sz="5100" b="1" dirty="0" smtClean="0"/>
              <a:t>    tr</a:t>
            </a:r>
            <a:r>
              <a:rPr lang="en-US" sz="5100" b="1" dirty="0" err="1" smtClean="0"/>
              <a:t>ei</a:t>
            </a:r>
            <a:r>
              <a:rPr lang="en-US" sz="5100" b="1" dirty="0" smtClean="0"/>
              <a:t> </a:t>
            </a:r>
            <a:r>
              <a:rPr lang="en-US" sz="5100" b="1" dirty="0" err="1" smtClean="0"/>
              <a:t>elemente</a:t>
            </a:r>
            <a:r>
              <a:rPr lang="ro-RO" sz="5100" b="1" dirty="0" smtClean="0"/>
              <a:t>: </a:t>
            </a:r>
            <a:r>
              <a:rPr lang="ro-RO" sz="5100" b="1" dirty="0"/>
              <a:t>soare-lună-stele</a:t>
            </a:r>
            <a:endParaRPr lang="en-US" sz="5100" b="1" dirty="0"/>
          </a:p>
          <a:p>
            <a:pPr marL="45720" indent="0">
              <a:buNone/>
            </a:pPr>
            <a:r>
              <a:rPr lang="ro-RO" sz="5100" b="1" dirty="0"/>
              <a:t>1:19-23, </a:t>
            </a:r>
            <a:r>
              <a:rPr lang="ro-RO" sz="6500" b="1" dirty="0" smtClean="0"/>
              <a:t>A cincea </a:t>
            </a:r>
            <a:r>
              <a:rPr lang="ro-RO" sz="6500" b="1" dirty="0"/>
              <a:t>zi</a:t>
            </a:r>
            <a:r>
              <a:rPr lang="ro-RO" sz="5100" b="1" dirty="0"/>
              <a:t>, </a:t>
            </a:r>
            <a:r>
              <a:rPr lang="ro-RO" sz="5100" b="1" dirty="0" smtClean="0"/>
              <a:t>pereche biologică: </a:t>
            </a:r>
            <a:r>
              <a:rPr lang="ro-RO" sz="5100" b="1" dirty="0" smtClean="0">
                <a:solidFill>
                  <a:schemeClr val="accent3"/>
                </a:solidFill>
              </a:rPr>
              <a:t>animale</a:t>
            </a:r>
          </a:p>
          <a:p>
            <a:pPr marL="45720" indent="0">
              <a:buNone/>
            </a:pPr>
            <a:r>
              <a:rPr lang="ro-RO" sz="5100" b="1" dirty="0">
                <a:solidFill>
                  <a:schemeClr val="accent3"/>
                </a:solidFill>
              </a:rPr>
              <a:t>	</a:t>
            </a:r>
            <a:r>
              <a:rPr lang="ro-RO" sz="5100" b="1" dirty="0" smtClean="0">
                <a:solidFill>
                  <a:schemeClr val="accent3"/>
                </a:solidFill>
              </a:rPr>
              <a:t>      marine </a:t>
            </a:r>
            <a:r>
              <a:rPr lang="ro-RO" sz="5100" b="1" dirty="0">
                <a:solidFill>
                  <a:schemeClr val="accent3"/>
                </a:solidFill>
              </a:rPr>
              <a:t>– păsări în văzduh</a:t>
            </a:r>
            <a:endParaRPr lang="en-US" sz="5100" b="1" dirty="0">
              <a:solidFill>
                <a:schemeClr val="accent3"/>
              </a:solidFill>
            </a:endParaRPr>
          </a:p>
          <a:p>
            <a:pPr marL="45720" indent="0">
              <a:buNone/>
            </a:pPr>
            <a:r>
              <a:rPr lang="ro-RO" sz="5100" b="1" dirty="0"/>
              <a:t>1:24-31, </a:t>
            </a:r>
            <a:r>
              <a:rPr lang="ro-RO" sz="6500" b="1" dirty="0"/>
              <a:t>A</a:t>
            </a:r>
            <a:r>
              <a:rPr lang="ro-RO" sz="6500" b="1" dirty="0" smtClean="0"/>
              <a:t> </a:t>
            </a:r>
            <a:r>
              <a:rPr lang="ro-RO" sz="6500" b="1" dirty="0"/>
              <a:t>şasea zi, </a:t>
            </a:r>
            <a:r>
              <a:rPr lang="ro-RO" sz="5100" b="1" dirty="0" smtClean="0"/>
              <a:t>pereche biologică: </a:t>
            </a:r>
            <a:r>
              <a:rPr lang="ro-RO" sz="5100" b="1" dirty="0" smtClean="0">
                <a:solidFill>
                  <a:schemeClr val="accent3"/>
                </a:solidFill>
              </a:rPr>
              <a:t>animale pe</a:t>
            </a:r>
          </a:p>
          <a:p>
            <a:pPr marL="45720" indent="0">
              <a:buNone/>
            </a:pPr>
            <a:r>
              <a:rPr lang="ro-RO" sz="5100" b="1" dirty="0">
                <a:solidFill>
                  <a:schemeClr val="accent3"/>
                </a:solidFill>
              </a:rPr>
              <a:t>	</a:t>
            </a:r>
            <a:r>
              <a:rPr lang="ro-RO" sz="5100" b="1" dirty="0" smtClean="0">
                <a:solidFill>
                  <a:schemeClr val="accent3"/>
                </a:solidFill>
              </a:rPr>
              <a:t>    uscat – om</a:t>
            </a:r>
            <a:r>
              <a:rPr lang="en-US" sz="5100" b="1" dirty="0" smtClean="0">
                <a:solidFill>
                  <a:schemeClr val="accent3"/>
                </a:solidFill>
              </a:rPr>
              <a:t> dup</a:t>
            </a:r>
            <a:r>
              <a:rPr lang="ro-RO" sz="5100" b="1" dirty="0" smtClean="0">
                <a:solidFill>
                  <a:schemeClr val="accent3"/>
                </a:solidFill>
              </a:rPr>
              <a:t>ă chipul lui Dumnezeu.</a:t>
            </a:r>
            <a:endParaRPr lang="en-US" sz="4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0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Cu ajutorul telescopului se pot vedea extrem de multe și diferite galaxii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05000"/>
            <a:ext cx="7391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1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Două galaxii în coliziune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3" y="1447800"/>
            <a:ext cx="8077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0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Cum are loc o coliziune de galaxii pe „repede înainte”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1"/>
            <a:ext cx="7391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9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Trei galaxii vecine, la telescop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9" y="1676400"/>
            <a:ext cx="832534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6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Nebuloasa vulturului (Eagle Nebula)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07" y="1828800"/>
            <a:ext cx="7354093" cy="439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1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Nebuloasa „ochiul lui Dumnezeu” (Helix Nebula)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6858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Galaxia „ochi de pisică”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07" y="1752600"/>
            <a:ext cx="758269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6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Nebuloasa crabului (Crab Nebula)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8800"/>
            <a:ext cx="7772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07" y="304800"/>
            <a:ext cx="7582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Nebuloasa „capului de cal” (Horse head nebula)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52600"/>
            <a:ext cx="7772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5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Galaxii adunate </a:t>
            </a:r>
            <a:r>
              <a:rPr lang="ro-RO" sz="3600" b="1" dirty="0" smtClean="0"/>
              <a:t>în grupuri </a:t>
            </a:r>
            <a:r>
              <a:rPr lang="ro-RO" sz="3600" b="1" dirty="0" smtClean="0"/>
              <a:t>de galaxii numite nori galactic sau </a:t>
            </a:r>
            <a:r>
              <a:rPr lang="ro-RO" sz="3600" b="1" i="1" dirty="0" smtClean="0"/>
              <a:t>clusters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7620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7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7724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57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/>
              <a:t>G</a:t>
            </a:r>
            <a:r>
              <a:rPr lang="ro-RO" sz="3600" b="1" dirty="0" smtClean="0"/>
              <a:t>alaxiile se aduna in grupuri de galaxii, </a:t>
            </a:r>
            <a:r>
              <a:rPr lang="ro-RO" sz="3600" b="1" dirty="0" smtClean="0"/>
              <a:t>in foto se vede</a:t>
            </a:r>
            <a:r>
              <a:rPr lang="ro-RO" sz="3600" b="1" i="1" dirty="0" smtClean="0"/>
              <a:t> </a:t>
            </a:r>
            <a:r>
              <a:rPr lang="ro-RO" sz="3600" b="1" i="1" dirty="0" smtClean="0"/>
              <a:t>Hyperion cluster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76200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7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Norii galactici se adună în super nori galactici, despărțiți de „viduri” galactice: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7848600" cy="479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Galaxia noastră, Calea Lactee, face parte din Super norul local, grupul Virgo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8153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1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Aceasta este o reprezentare a super-norului galaxiei noastre, Laniakea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505128"/>
            <a:ext cx="8572500" cy="512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Doi super nori galactici, Laniakea și Perseus-Pisces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76400"/>
            <a:ext cx="853439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4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Rețeaua norilor galactici este foarte </a:t>
            </a:r>
            <a:r>
              <a:rPr lang="ro-RO" sz="3600" b="1" dirty="0" smtClean="0"/>
              <a:t>complexă, arată ca o rețea neuronală: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229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7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Universul observabil prin telescop arată ca o super-rețea de super nori galactici: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8" y="1505128"/>
            <a:ext cx="8839199" cy="535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2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Iata o hartă a adresei galactice a Pământului... </a:t>
            </a:r>
            <a:r>
              <a:rPr lang="ro-RO" sz="3600" b="1" dirty="0"/>
              <a:t>P</a:t>
            </a:r>
            <a:r>
              <a:rPr lang="ro-RO" sz="3600" b="1" dirty="0" smtClean="0"/>
              <a:t>laneta Terra.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55" y="1505129"/>
            <a:ext cx="9144000" cy="535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2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Iata o altă reprezentare a pozitiei galactice a Pământului... Planeta Terra.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2772"/>
            <a:ext cx="7620000" cy="536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Structura universului </a:t>
            </a:r>
            <a:r>
              <a:rPr lang="ro-RO" sz="3600" b="1" dirty="0" smtClean="0"/>
              <a:t>este un </a:t>
            </a:r>
            <a:r>
              <a:rPr lang="ro-RO" sz="3600" b="1" dirty="0" smtClean="0"/>
              <a:t>subiect de cercetare </a:t>
            </a:r>
            <a:r>
              <a:rPr lang="ro-RO" sz="3600" b="1" dirty="0" smtClean="0"/>
              <a:t>continuă. Unele teorii cuantice propun un model de straturi multivers materie-antimaterie, care interacționează gravitațional și prin câmpuri de forțe: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3167122"/>
            <a:ext cx="9144000" cy="34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5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731520"/>
            <a:ext cx="8534400" cy="551688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o-RO" sz="3200" b="1" dirty="0" smtClean="0"/>
              <a:t>O discuție a verbelor folosite în creație, în Geneza</a:t>
            </a:r>
          </a:p>
          <a:p>
            <a:pPr marL="45720" indent="0">
              <a:buNone/>
            </a:pPr>
            <a:endParaRPr lang="ro-RO" sz="3200" dirty="0"/>
          </a:p>
          <a:p>
            <a:pPr marL="560070" indent="-514350">
              <a:buAutoNum type="arabicPeriod"/>
            </a:pPr>
            <a:r>
              <a:rPr lang="ro-RO" sz="3200" dirty="0" smtClean="0"/>
              <a:t>Dumnezeu </a:t>
            </a:r>
            <a:r>
              <a:rPr lang="ro-RO" sz="3200" i="1" dirty="0"/>
              <a:t>a făcut </a:t>
            </a:r>
            <a:r>
              <a:rPr lang="ro-RO" sz="3200" dirty="0" smtClean="0"/>
              <a:t>(</a:t>
            </a:r>
            <a:r>
              <a:rPr lang="ro-RO" sz="3200" b="1" dirty="0" smtClean="0"/>
              <a:t>asah</a:t>
            </a:r>
            <a:r>
              <a:rPr lang="ro-RO" sz="3200" dirty="0"/>
              <a:t>) bolta, corpurile cereşti, fiinţele marine şi păsările, animalele terestre şi omul. </a:t>
            </a:r>
            <a:endParaRPr lang="ro-RO" sz="3200" dirty="0" smtClean="0"/>
          </a:p>
          <a:p>
            <a:pPr marL="560070" indent="-514350">
              <a:buAutoNum type="arabicPeriod"/>
            </a:pPr>
            <a:r>
              <a:rPr lang="ro-RO" sz="3200" dirty="0" smtClean="0"/>
              <a:t>Dumnezeu</a:t>
            </a:r>
            <a:r>
              <a:rPr lang="ro-RO" sz="3200" i="1" dirty="0" smtClean="0"/>
              <a:t> </a:t>
            </a:r>
            <a:r>
              <a:rPr lang="ro-RO" sz="3200" i="1" dirty="0"/>
              <a:t>a separat </a:t>
            </a:r>
            <a:r>
              <a:rPr lang="ro-RO" sz="3200" dirty="0" smtClean="0"/>
              <a:t>(</a:t>
            </a:r>
            <a:r>
              <a:rPr lang="ro-RO" sz="3200" b="1" dirty="0" smtClean="0"/>
              <a:t>badal</a:t>
            </a:r>
            <a:r>
              <a:rPr lang="ro-RO" sz="3200" dirty="0"/>
              <a:t>) lumina şi întunericul, apele de sus şi cele de jos, apele şi uscatul.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959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Istoria unui univers ar depinde de interacția cu un univers vecin, paralel, prin forțe elementare, obținându-se o istorie ciclică</a:t>
            </a:r>
            <a:r>
              <a:rPr lang="ro-RO" sz="3600" b="1" dirty="0" smtClean="0"/>
              <a:t>: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13124"/>
            <a:ext cx="8058150" cy="386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8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Un ciclu cosmic ar putea fi descris prin Big-Bang (Marea </a:t>
            </a:r>
            <a:r>
              <a:rPr lang="ro-RO" sz="3600" b="1" dirty="0"/>
              <a:t>Explozie, Fred </a:t>
            </a:r>
            <a:r>
              <a:rPr lang="ro-RO" sz="3600" b="1" dirty="0" smtClean="0"/>
              <a:t>Hoyle, </a:t>
            </a:r>
            <a:r>
              <a:rPr lang="ro-RO" sz="3600" b="1" dirty="0"/>
              <a:t>1950) </a:t>
            </a:r>
            <a:r>
              <a:rPr lang="ro-RO" sz="3600" b="1" dirty="0" smtClean="0"/>
              <a:t>combinată </a:t>
            </a:r>
            <a:r>
              <a:rPr lang="ro-RO" sz="3600" b="1" dirty="0"/>
              <a:t>cu GUT, Grand Unification Theory (Marea </a:t>
            </a:r>
            <a:r>
              <a:rPr lang="ro-RO" sz="3600" b="1" dirty="0" smtClean="0"/>
              <a:t>Unificare a Forțelor)</a:t>
            </a:r>
            <a:endParaRPr lang="ro-RO" sz="3600" b="1" dirty="0"/>
          </a:p>
          <a:p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1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Se observa patru forțe fundamentale: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Ele acționează la nivele diferite: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9144000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>
                <a:solidFill>
                  <a:prstClr val="black"/>
                </a:solidFill>
              </a:rPr>
              <a:t>Cele patru forțe au ceva în comun, un comportament asemănător:</a:t>
            </a:r>
            <a:endParaRPr lang="en-US" sz="3600" i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0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>
                <a:solidFill>
                  <a:prstClr val="black"/>
                </a:solidFill>
              </a:rPr>
              <a:t>Asemănarea este evidentă la forța electrică și cea gravitațională:</a:t>
            </a:r>
            <a:endParaRPr lang="en-US" sz="3600" i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28800"/>
            <a:ext cx="2857500" cy="2000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828925"/>
            <a:ext cx="2676899" cy="3086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56" y="1523664"/>
            <a:ext cx="2676899" cy="30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4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>
                <a:solidFill>
                  <a:prstClr val="black"/>
                </a:solidFill>
              </a:rPr>
              <a:t>Asemănarea se vede bine la forțele elctrice și cele gravitaționale, nu este evidentă la cele nucleare:</a:t>
            </a:r>
            <a:endParaRPr lang="en-US" sz="3600" i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6" y="2667000"/>
            <a:ext cx="8457143" cy="322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>
                <a:solidFill>
                  <a:prstClr val="black"/>
                </a:solidFill>
              </a:rPr>
              <a:t>Cele 4 forțe au intensități diferite:</a:t>
            </a:r>
            <a:endParaRPr lang="en-US" sz="3600" i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90662"/>
            <a:ext cx="8915400" cy="53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9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Cele patru forțe par să aibe o origine comună în timp, Big-Bang: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599"/>
            <a:ext cx="914400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La început au fost împreună, când universul era fiebinte, acum s-au separat iar universul este mai rece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1"/>
            <a:ext cx="8026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7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731520"/>
            <a:ext cx="8534400" cy="5516880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o-RO" sz="3200" dirty="0" smtClean="0"/>
          </a:p>
          <a:p>
            <a:pPr marL="45720" indent="0">
              <a:buNone/>
            </a:pPr>
            <a:r>
              <a:rPr lang="ro-RO" sz="3200" dirty="0" smtClean="0"/>
              <a:t>3. Dumnezeu </a:t>
            </a:r>
            <a:r>
              <a:rPr lang="ro-RO" sz="3200" i="1" dirty="0"/>
              <a:t>a </a:t>
            </a:r>
            <a:r>
              <a:rPr lang="ro-RO" sz="3200" i="1" dirty="0" smtClean="0"/>
              <a:t>pus, a așezat </a:t>
            </a:r>
            <a:r>
              <a:rPr lang="ro-RO" sz="3200" dirty="0" smtClean="0"/>
              <a:t>(</a:t>
            </a:r>
            <a:r>
              <a:rPr lang="ro-RO" sz="3200" b="1" dirty="0" smtClean="0"/>
              <a:t>natan</a:t>
            </a:r>
            <a:r>
              <a:rPr lang="ro-RO" sz="3200" dirty="0"/>
              <a:t>) corpurile cereşti </a:t>
            </a:r>
            <a:r>
              <a:rPr lang="ro-RO" sz="3200" dirty="0" smtClean="0"/>
              <a:t>deasupra pământului şi </a:t>
            </a:r>
            <a:r>
              <a:rPr lang="ro-RO" sz="3200" dirty="0"/>
              <a:t>pe om să stăpânească peste lumea </a:t>
            </a:r>
            <a:r>
              <a:rPr lang="ro-RO" sz="3200" dirty="0" smtClean="0"/>
              <a:t>pământului.</a:t>
            </a:r>
          </a:p>
          <a:p>
            <a:pPr marL="45720" indent="0">
              <a:buNone/>
            </a:pPr>
            <a:endParaRPr lang="en-US" sz="3200" dirty="0"/>
          </a:p>
          <a:p>
            <a:pPr marL="45720" indent="0">
              <a:buNone/>
            </a:pPr>
            <a:r>
              <a:rPr lang="ro-RO" sz="3200" dirty="0" smtClean="0"/>
              <a:t>4. Dumnezeu </a:t>
            </a:r>
            <a:r>
              <a:rPr lang="ro-RO" sz="3200" i="1" dirty="0"/>
              <a:t>a creat </a:t>
            </a:r>
            <a:r>
              <a:rPr lang="ro-RO" sz="3200" dirty="0" smtClean="0"/>
              <a:t>(</a:t>
            </a:r>
            <a:r>
              <a:rPr lang="ro-RO" sz="3200" b="1" dirty="0" smtClean="0"/>
              <a:t>bara</a:t>
            </a:r>
            <a:r>
              <a:rPr lang="ro-RO" sz="3200" dirty="0"/>
              <a:t>)  fiinţele marine, păsările</a:t>
            </a:r>
            <a:r>
              <a:rPr lang="ro-RO" sz="3200" dirty="0" smtClean="0"/>
              <a:t>, și omul, care a fost făcut personal de Dumnezeu, nu prin poruncă, prin lucrare și prin Duhul Sfânt.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9562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De separarea celor patru forțe este legată apariția materiei și istoria universului: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381999" cy="446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Istoria universului ar arăta astfel: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9144000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3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Înapoi la crearea Pământului, însă, la Biblie și la observațiile astronomice: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8153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7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Înapoi la crearea Pământului, însă, la Biblie și la observațiile astronomice: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600"/>
            <a:ext cx="838199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1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2415" y="271849"/>
            <a:ext cx="838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Locul Pământului în Calea Lactee este providențial. </a:t>
            </a:r>
            <a:r>
              <a:rPr lang="ro-RO" sz="3600" b="1" i="1" dirty="0" smtClean="0"/>
              <a:t>Zona locuibilă și de posibilitate a vieții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5" y="2286000"/>
            <a:ext cx="8128000" cy="451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/>
              <a:t>Locul Pământului în Calea Lactee este providențial. </a:t>
            </a:r>
            <a:r>
              <a:rPr lang="ro-RO" sz="3600" b="1" i="1" dirty="0"/>
              <a:t>Zona de posibilitate a vieții</a:t>
            </a:r>
            <a:endParaRPr lang="en-US" sz="3600" i="1" dirty="0"/>
          </a:p>
          <a:p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752600"/>
            <a:ext cx="8128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/>
              <a:t>Locul Pământului în Calea Lactee este providențial. </a:t>
            </a:r>
            <a:r>
              <a:rPr lang="ro-RO" sz="3600" b="1" dirty="0" smtClean="0"/>
              <a:t>Soarele e în z</a:t>
            </a:r>
            <a:r>
              <a:rPr lang="ro-RO" sz="3600" b="1" i="1" dirty="0" smtClean="0"/>
              <a:t>ona locuibilă.</a:t>
            </a:r>
            <a:endParaRPr lang="en-US" sz="3600" i="1" dirty="0"/>
          </a:p>
          <a:p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059126"/>
            <a:ext cx="8128000" cy="47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8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/>
              <a:t>Locul Pământului în Calea Lactee este providențial. </a:t>
            </a:r>
            <a:r>
              <a:rPr lang="ro-RO" sz="3600" b="1" i="1" dirty="0" smtClean="0"/>
              <a:t>Soarele e în zona locuibilă</a:t>
            </a:r>
            <a:endParaRPr lang="en-US" sz="3600" i="1" dirty="0"/>
          </a:p>
          <a:p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059126"/>
            <a:ext cx="8128000" cy="47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04800"/>
            <a:ext cx="838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Este sau nu Pământul în centru? Este centrul nostru de observare a universului</a:t>
            </a:r>
            <a:endParaRPr lang="en-US" sz="3600" i="1" dirty="0"/>
          </a:p>
          <a:p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133600"/>
            <a:ext cx="8381999" cy="47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2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04800"/>
            <a:ext cx="8381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Terra nu este însă în centrul „geometric” al cosmosului. Nicolaus Copernic </a:t>
            </a:r>
            <a:r>
              <a:rPr lang="ro-RO" sz="3600" b="1" dirty="0"/>
              <a:t>(</a:t>
            </a:r>
            <a:r>
              <a:rPr lang="en-US" sz="3600" dirty="0"/>
              <a:t>1473 – 1543</a:t>
            </a:r>
            <a:r>
              <a:rPr lang="ro-RO" sz="3600" b="1" dirty="0" smtClean="0"/>
              <a:t>) și Galileo Galilei au arătat că soarele e la centrul sistemului solar (</a:t>
            </a:r>
            <a:r>
              <a:rPr lang="en-US" sz="3600" dirty="0" smtClean="0"/>
              <a:t>1</a:t>
            </a:r>
            <a:r>
              <a:rPr lang="ro-RO" sz="3600" dirty="0" smtClean="0"/>
              <a:t>564</a:t>
            </a:r>
            <a:r>
              <a:rPr lang="en-US" sz="3600" dirty="0"/>
              <a:t> – </a:t>
            </a:r>
            <a:r>
              <a:rPr lang="en-US" sz="3600" dirty="0" smtClean="0"/>
              <a:t>1</a:t>
            </a:r>
            <a:r>
              <a:rPr lang="ro-RO" sz="3600" dirty="0" smtClean="0"/>
              <a:t>642</a:t>
            </a:r>
            <a:r>
              <a:rPr lang="ro-RO" sz="3600" b="1" dirty="0" smtClean="0"/>
              <a:t>).</a:t>
            </a:r>
            <a:endParaRPr lang="en-US" sz="3600" i="1" dirty="0"/>
          </a:p>
          <a:p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971800"/>
            <a:ext cx="8128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5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533400"/>
            <a:ext cx="8534400" cy="60198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o-RO" sz="3200" b="1" dirty="0" smtClean="0"/>
              <a:t>Geneza 1</a:t>
            </a:r>
          </a:p>
          <a:p>
            <a:pPr marL="45720" indent="0">
              <a:buNone/>
            </a:pPr>
            <a:r>
              <a:rPr lang="vi-VN" sz="2800" b="1" dirty="0" smtClean="0"/>
              <a:t>14</a:t>
            </a:r>
            <a:r>
              <a:rPr lang="vi-VN" sz="2800" b="1" dirty="0"/>
              <a:t>. Dumnezeu a zis: "Să fie nişte luminători în întinderea cerului, ca să despartă ziua de noapte; ei să fie nişte semne care să arate vremurile, zilele şi anii;</a:t>
            </a:r>
          </a:p>
          <a:p>
            <a:pPr marL="45720" indent="0">
              <a:buNone/>
            </a:pPr>
            <a:r>
              <a:rPr lang="vi-VN" sz="2800" b="1" dirty="0"/>
              <a:t>15. şi să slujească de luminători în întinderea cerului, ca să lumineze pământul." Şi aşa a fost.</a:t>
            </a:r>
          </a:p>
          <a:p>
            <a:pPr marL="45720" indent="0">
              <a:buNone/>
            </a:pPr>
            <a:r>
              <a:rPr lang="vi-VN" sz="2800" b="1" dirty="0"/>
              <a:t>16. Dumnezeu a făcut cei doi mari luminători, şi anume: luminătorul cel mai mare ca să stăpânească ziua, şi luminătorul cel mai mic ca să stăpânească noaptea; a făcut şi stelele</a:t>
            </a:r>
            <a:r>
              <a:rPr lang="vi-VN" sz="3200" b="1" dirty="0" smtClean="0"/>
              <a:t>.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47629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04800"/>
            <a:ext cx="838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/>
              <a:t>Locul Pământului în Calea Lactee este </a:t>
            </a:r>
            <a:r>
              <a:rPr lang="ro-RO" sz="3600" b="1" dirty="0" smtClean="0"/>
              <a:t>providențial, dar el nu este centrul galaxiei sau al sistemului solar.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8128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Sistemul solar are o structură concentrică în jurul soarelui...</a:t>
            </a:r>
            <a:endParaRPr lang="en-US" sz="36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752600"/>
            <a:ext cx="8128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Locul Pământului în sistemul solar este providențial, </a:t>
            </a:r>
            <a:r>
              <a:rPr lang="ro-RO" sz="3600" b="1" i="1" dirty="0" smtClean="0"/>
              <a:t>zona de posibilitate a vieții.</a:t>
            </a:r>
            <a:endParaRPr lang="en-US" sz="36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9" y="1525724"/>
            <a:ext cx="8128000" cy="497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8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Locul Pământului în sistemul solar este providențial, </a:t>
            </a:r>
            <a:r>
              <a:rPr lang="ro-RO" sz="3600" b="1" i="1" dirty="0" smtClean="0"/>
              <a:t>zona de posibilitate a vieții.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8800"/>
            <a:ext cx="7696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5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Sistemul solar cuprinde planete, centuri meteoritice, super –planete și sateliții lor.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8077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Planetele mari au o contribuție importantă în echilibrul gravitațional.</a:t>
            </a:r>
            <a:endParaRPr lang="en-US" sz="36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001000" cy="48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Există și aici o </a:t>
            </a:r>
            <a:r>
              <a:rPr lang="ro-RO" sz="3600" b="1" i="1" dirty="0" smtClean="0"/>
              <a:t>zonă locuibilă</a:t>
            </a:r>
            <a:r>
              <a:rPr lang="ro-RO" sz="3600" b="1" dirty="0" smtClean="0"/>
              <a:t>, propice vieții.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128"/>
            <a:ext cx="9144000" cy="535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1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Locul Pământului în sistemul solar este providențial, în </a:t>
            </a:r>
            <a:r>
              <a:rPr lang="ro-RO" sz="3600" b="1" i="1" dirty="0" smtClean="0"/>
              <a:t>zona locuibilă.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05129"/>
            <a:ext cx="8128000" cy="497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Locul Pământului în sistemul solar este providențial, în </a:t>
            </a:r>
            <a:r>
              <a:rPr lang="ro-RO" sz="3600" b="1" i="1" dirty="0" smtClean="0"/>
              <a:t>zona locuibilă.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505128"/>
            <a:ext cx="8128000" cy="497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4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Locul Pământului în sistemul solar este providențial, </a:t>
            </a:r>
            <a:r>
              <a:rPr lang="ro-RO" sz="3600" b="1" i="1" dirty="0" smtClean="0"/>
              <a:t>zona de posibilitate a vieții.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676400"/>
            <a:ext cx="8128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1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731520"/>
            <a:ext cx="8534400" cy="551688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o-RO" sz="3200" b="1" dirty="0" smtClean="0"/>
              <a:t>Geneza 1</a:t>
            </a:r>
          </a:p>
          <a:p>
            <a:pPr marL="45720" indent="0">
              <a:buNone/>
            </a:pPr>
            <a:r>
              <a:rPr lang="vi-VN" sz="2800" b="1" dirty="0" smtClean="0"/>
              <a:t>17</a:t>
            </a:r>
            <a:r>
              <a:rPr lang="vi-VN" sz="2800" b="1" dirty="0"/>
              <a:t>. Dumnezeu i-a aşezat în întinderea cerului ca să lumineze pământul,</a:t>
            </a:r>
          </a:p>
          <a:p>
            <a:pPr marL="45720" indent="0">
              <a:buNone/>
            </a:pPr>
            <a:r>
              <a:rPr lang="vi-VN" sz="2800" b="1" dirty="0"/>
              <a:t>18. să stăpânească ziua şi noaptea şi să despartă lumina de întuneric. Dumnezeu a văzut că lucrul acesta era bun.</a:t>
            </a:r>
          </a:p>
          <a:p>
            <a:pPr marL="45720" indent="0">
              <a:buNone/>
            </a:pPr>
            <a:r>
              <a:rPr lang="vi-VN" sz="2800" b="1" dirty="0"/>
              <a:t>19. Astfel, a fost o seară, şi apoi a fost o dimineaţă: aceasta a fost ziua a patra.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4181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Locul Pământului în sistemul solar este providențial, </a:t>
            </a:r>
            <a:r>
              <a:rPr lang="ro-RO" sz="3600" b="1" i="1" dirty="0" smtClean="0"/>
              <a:t>zona de posibilitate a vieții.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7467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8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Locul Pământului în sistemul solar este providențial, </a:t>
            </a:r>
            <a:r>
              <a:rPr lang="ro-RO" sz="3600" b="1" i="1" dirty="0" smtClean="0"/>
              <a:t>zona de posibilitate a vieții.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676400"/>
            <a:ext cx="8128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5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Pământul are un camp magnetic care îndepărtează radiațiile solare nocive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905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Planetele mari din apropierea Pământului îndepărtează comete și meteoriți mari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02"/>
            <a:ext cx="9144000" cy="47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6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>
                <a:solidFill>
                  <a:prstClr val="black"/>
                </a:solidFill>
              </a:rPr>
              <a:t>Meteoriții se adună pe o orbită între Jupiter și Soare, dar dincolo de Terra...</a:t>
            </a:r>
            <a:endParaRPr lang="en-US" sz="3600" i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8077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8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Planetele mari din apropierea Pământului îndepărtează comete și meteoriți mari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52600"/>
            <a:ext cx="61722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2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Planetele mari din apropierea Pământului îndepărtează comete și meteoriți mari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7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Pământul are o lună mare, relativ apropiată,  care deturnează meteoriții mari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752600"/>
            <a:ext cx="8128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smtClean="0"/>
              <a:t>Pământul are o lună mare, relativ apropiată,  care deturnează meteoriții mari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905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3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Luna</a:t>
            </a:r>
            <a:r>
              <a:rPr lang="ro-RO" sz="3600" b="1" dirty="0" smtClean="0"/>
              <a:t> </a:t>
            </a:r>
            <a:r>
              <a:rPr lang="en-US" sz="3600" b="1" dirty="0" err="1" smtClean="0"/>
              <a:t>creeaza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mareele</a:t>
            </a:r>
            <a:r>
              <a:rPr lang="en-US" sz="3600" b="1" dirty="0" smtClean="0"/>
              <a:t>, o </a:t>
            </a:r>
            <a:r>
              <a:rPr lang="en-US" sz="3600" b="1" dirty="0" err="1" smtClean="0"/>
              <a:t>respiratie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benefica</a:t>
            </a:r>
            <a:r>
              <a:rPr lang="en-US" sz="3600" b="1" dirty="0" smtClean="0"/>
              <a:t> a </a:t>
            </a:r>
            <a:r>
              <a:rPr lang="en-US" sz="3600" b="1" dirty="0" err="1" smtClean="0"/>
              <a:t>oceanelor</a:t>
            </a:r>
            <a:r>
              <a:rPr lang="en-US" sz="3600" b="1" dirty="0" smtClean="0"/>
              <a:t> 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5487"/>
            <a:ext cx="7696200" cy="448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0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457200"/>
            <a:ext cx="8534400" cy="640080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o-RO" sz="3200" b="1" dirty="0" smtClean="0"/>
              <a:t>Observații asupra Zilei a 4a: </a:t>
            </a:r>
          </a:p>
          <a:p>
            <a:pPr marL="45720" indent="0">
              <a:buNone/>
            </a:pPr>
            <a:endParaRPr lang="ro-RO" sz="2800" b="1" dirty="0" smtClean="0"/>
          </a:p>
          <a:p>
            <a:pPr marL="45720" indent="0">
              <a:buNone/>
            </a:pPr>
            <a:r>
              <a:rPr lang="ro-RO" sz="2400" b="1" dirty="0" smtClean="0"/>
              <a:t>Funcția terestră a soarelui și lunii este de a lumina. Ele îmbodobesc ziua și </a:t>
            </a:r>
            <a:r>
              <a:rPr lang="ro-RO" sz="2400" b="1" dirty="0" smtClean="0"/>
              <a:t>noaptea </a:t>
            </a:r>
            <a:r>
              <a:rPr lang="ro-RO" sz="2400" b="1" dirty="0" smtClean="0"/>
              <a:t>și le separă.</a:t>
            </a:r>
          </a:p>
          <a:p>
            <a:pPr marL="45720" indent="0">
              <a:buNone/>
            </a:pPr>
            <a:endParaRPr lang="ro-RO" sz="2400" b="1" dirty="0"/>
          </a:p>
          <a:p>
            <a:pPr marL="45720" indent="0">
              <a:buNone/>
            </a:pPr>
            <a:r>
              <a:rPr lang="ro-RO" sz="2400" b="1" dirty="0" smtClean="0"/>
              <a:t>Funcția soarelui și lunii este și aceea de a asigura ritmul fizic și </a:t>
            </a:r>
            <a:r>
              <a:rPr lang="en-US" sz="2400" b="1" dirty="0" err="1" smtClean="0"/>
              <a:t>existen</a:t>
            </a:r>
            <a:r>
              <a:rPr lang="ro-RO" sz="2400" b="1" dirty="0" smtClean="0"/>
              <a:t>ța biologică a lumii. Ele, împreună cu stelele, au devenit și simboluri culturale foarte importante. Stelele pot fi, în textul Genezei și în Biblie, și o referire la îngeri.</a:t>
            </a:r>
          </a:p>
          <a:p>
            <a:pPr marL="45720" indent="0">
              <a:buNone/>
            </a:pPr>
            <a:endParaRPr lang="en-US" sz="2400" b="1" dirty="0"/>
          </a:p>
          <a:p>
            <a:pPr marL="45720" indent="0">
              <a:buNone/>
            </a:pPr>
            <a:r>
              <a:rPr lang="ro-RO" sz="2400" b="1" dirty="0" smtClean="0"/>
              <a:t>În același timp, soarele, luna și stelele participă activ într-un sistem cosmic complex format din sisteme solare, galaxii, nori galactici și super nori galactici, din marele univers stelar.</a:t>
            </a:r>
            <a:endParaRPr lang="ro-RO" sz="2400" b="1" dirty="0"/>
          </a:p>
          <a:p>
            <a:pPr marL="45720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8597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Luna</a:t>
            </a:r>
            <a:r>
              <a:rPr lang="ro-RO" sz="3600" b="1" dirty="0" smtClean="0"/>
              <a:t> </a:t>
            </a:r>
            <a:r>
              <a:rPr lang="en-US" sz="3600" b="1" dirty="0" err="1" smtClean="0"/>
              <a:t>creeaza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mareele</a:t>
            </a:r>
            <a:r>
              <a:rPr lang="en-US" sz="3600" b="1" dirty="0" smtClean="0"/>
              <a:t>, o </a:t>
            </a:r>
            <a:r>
              <a:rPr lang="en-US" sz="3600" b="1" dirty="0" err="1" smtClean="0"/>
              <a:t>respiratie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benefica</a:t>
            </a:r>
            <a:r>
              <a:rPr lang="en-US" sz="3600" b="1" dirty="0" smtClean="0"/>
              <a:t> a </a:t>
            </a:r>
            <a:r>
              <a:rPr lang="en-US" sz="3600" b="1" dirty="0" err="1" smtClean="0"/>
              <a:t>oceanelor</a:t>
            </a:r>
            <a:r>
              <a:rPr lang="en-US" sz="3600" b="1" dirty="0" smtClean="0"/>
              <a:t> 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752600"/>
            <a:ext cx="8572500" cy="489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Luna</a:t>
            </a:r>
            <a:r>
              <a:rPr lang="ro-RO" sz="3600" b="1" dirty="0" smtClean="0"/>
              <a:t> </a:t>
            </a:r>
            <a:r>
              <a:rPr lang="en-US" sz="3600" b="1" dirty="0" err="1" smtClean="0"/>
              <a:t>creeaza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mareele</a:t>
            </a:r>
            <a:r>
              <a:rPr lang="en-US" sz="3600" b="1" dirty="0" smtClean="0"/>
              <a:t>, o </a:t>
            </a:r>
            <a:r>
              <a:rPr lang="en-US" sz="3600" b="1" dirty="0" err="1" smtClean="0"/>
              <a:t>respiratie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benefica</a:t>
            </a:r>
            <a:r>
              <a:rPr lang="en-US" sz="3600" b="1" dirty="0" smtClean="0"/>
              <a:t> a </a:t>
            </a:r>
            <a:r>
              <a:rPr lang="en-US" sz="3600" b="1" dirty="0" err="1" smtClean="0"/>
              <a:t>oceanelor</a:t>
            </a:r>
            <a:r>
              <a:rPr lang="en-US" sz="3600" b="1" dirty="0" smtClean="0"/>
              <a:t> 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5129"/>
            <a:ext cx="7543800" cy="51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4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Luna</a:t>
            </a:r>
            <a:r>
              <a:rPr lang="ro-RO" sz="3600" b="1" dirty="0" smtClean="0"/>
              <a:t> </a:t>
            </a:r>
            <a:r>
              <a:rPr lang="en-US" sz="3600" b="1" dirty="0" err="1" smtClean="0"/>
              <a:t>creeaza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mareele</a:t>
            </a:r>
            <a:r>
              <a:rPr lang="en-US" sz="3600" b="1" dirty="0" smtClean="0"/>
              <a:t>, o </a:t>
            </a:r>
            <a:r>
              <a:rPr lang="en-US" sz="3600" b="1" dirty="0" err="1" smtClean="0"/>
              <a:t>respiratie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benefica</a:t>
            </a:r>
            <a:r>
              <a:rPr lang="en-US" sz="3600" b="1" dirty="0" smtClean="0"/>
              <a:t> a </a:t>
            </a:r>
            <a:r>
              <a:rPr lang="en-US" sz="3600" b="1" dirty="0" err="1" smtClean="0"/>
              <a:t>oceanelor</a:t>
            </a:r>
            <a:r>
              <a:rPr lang="en-US" sz="3600" b="1" dirty="0" smtClean="0"/>
              <a:t> 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128"/>
            <a:ext cx="9144000" cy="535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2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Luna</a:t>
            </a:r>
            <a:r>
              <a:rPr lang="ro-RO" sz="3600" b="1" dirty="0" smtClean="0"/>
              <a:t> </a:t>
            </a:r>
            <a:r>
              <a:rPr lang="en-US" sz="3600" b="1" dirty="0" err="1" smtClean="0"/>
              <a:t>creeaza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mareele</a:t>
            </a:r>
            <a:r>
              <a:rPr lang="en-US" sz="3600" b="1" dirty="0" smtClean="0"/>
              <a:t>, o </a:t>
            </a:r>
            <a:r>
              <a:rPr lang="en-US" sz="3600" b="1" dirty="0" err="1" smtClean="0"/>
              <a:t>respiratie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benefica</a:t>
            </a:r>
            <a:r>
              <a:rPr lang="en-US" sz="3600" b="1" dirty="0" smtClean="0"/>
              <a:t> a </a:t>
            </a:r>
            <a:r>
              <a:rPr lang="en-US" sz="3600" b="1" dirty="0" err="1" smtClean="0"/>
              <a:t>oceanelor</a:t>
            </a:r>
            <a:r>
              <a:rPr lang="en-US" sz="3600" b="1" dirty="0" smtClean="0"/>
              <a:t> 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66887"/>
            <a:ext cx="7391400" cy="448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9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Prin</a:t>
            </a:r>
            <a:r>
              <a:rPr lang="en-US" sz="3600" b="1" dirty="0" smtClean="0"/>
              <a:t> m</a:t>
            </a:r>
            <a:r>
              <a:rPr lang="ro-RO" sz="3600" b="1" dirty="0" smtClean="0"/>
              <a:t>ărimea ei exact potrivită luna permite eclipsele și observarea soarelui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1650"/>
            <a:ext cx="81534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6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Prin</a:t>
            </a:r>
            <a:r>
              <a:rPr lang="en-US" sz="3600" b="1" dirty="0" smtClean="0"/>
              <a:t> m</a:t>
            </a:r>
            <a:r>
              <a:rPr lang="ro-RO" sz="3600" b="1" dirty="0" smtClean="0"/>
              <a:t>ărimea ei exact potrivită luna permite eclipsele și observarea soarelui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5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Prin</a:t>
            </a:r>
            <a:r>
              <a:rPr lang="en-US" sz="3600" b="1" dirty="0" smtClean="0"/>
              <a:t> m</a:t>
            </a:r>
            <a:r>
              <a:rPr lang="ro-RO" sz="3600" b="1" dirty="0" smtClean="0"/>
              <a:t>ărimea ei exact potrivită luna permite eclipsele și observarea soarelui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2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Prin</a:t>
            </a:r>
            <a:r>
              <a:rPr lang="en-US" sz="3600" b="1" dirty="0" smtClean="0"/>
              <a:t> m</a:t>
            </a:r>
            <a:r>
              <a:rPr lang="ro-RO" sz="3600" b="1" dirty="0" smtClean="0"/>
              <a:t>ărimea ei exact potrivită luna permite eclipsele și observarea soarelui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Prin</a:t>
            </a:r>
            <a:r>
              <a:rPr lang="en-US" sz="3600" b="1" dirty="0" smtClean="0"/>
              <a:t> m</a:t>
            </a:r>
            <a:r>
              <a:rPr lang="ro-RO" sz="3600" b="1" dirty="0" smtClean="0"/>
              <a:t>ărimea ei exact potrivită luna permite eclipsele și observarea soarelui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8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Prin</a:t>
            </a:r>
            <a:r>
              <a:rPr lang="en-US" sz="3600" b="1" dirty="0" smtClean="0"/>
              <a:t> m</a:t>
            </a:r>
            <a:r>
              <a:rPr lang="ro-RO" sz="3600" b="1" dirty="0" smtClean="0"/>
              <a:t>ărimea ei exact potrivită luna permite eclipsele și observarea soarelui</a:t>
            </a:r>
            <a:endParaRPr lang="en-US" sz="3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4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452</TotalTime>
  <Words>2082</Words>
  <Application>Microsoft Office PowerPoint</Application>
  <PresentationFormat>On-screen Show (4:3)</PresentationFormat>
  <Paragraphs>270</Paragraphs>
  <Slides>116</Slides>
  <Notes>116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17" baseType="lpstr">
      <vt:lpstr>Slipstream</vt:lpstr>
      <vt:lpstr>A Patra Zi a Creației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Patra Zi</dc:title>
  <dc:creator>Octavian Baban</dc:creator>
  <cp:lastModifiedBy>Octavian Baban</cp:lastModifiedBy>
  <cp:revision>198</cp:revision>
  <dcterms:created xsi:type="dcterms:W3CDTF">2018-10-27T22:00:25Z</dcterms:created>
  <dcterms:modified xsi:type="dcterms:W3CDTF">2018-10-29T01:55:26Z</dcterms:modified>
</cp:coreProperties>
</file>