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5"/>
  </p:notesMasterIdLst>
  <p:sldIdLst>
    <p:sldId id="256" r:id="rId2"/>
    <p:sldId id="258" r:id="rId3"/>
    <p:sldId id="259" r:id="rId4"/>
    <p:sldId id="435" r:id="rId5"/>
    <p:sldId id="413" r:id="rId6"/>
    <p:sldId id="261" r:id="rId7"/>
    <p:sldId id="330" r:id="rId8"/>
    <p:sldId id="416" r:id="rId9"/>
    <p:sldId id="433" r:id="rId10"/>
    <p:sldId id="421" r:id="rId11"/>
    <p:sldId id="420" r:id="rId12"/>
    <p:sldId id="417" r:id="rId13"/>
    <p:sldId id="418" r:id="rId14"/>
    <p:sldId id="415" r:id="rId15"/>
    <p:sldId id="414" r:id="rId16"/>
    <p:sldId id="434" r:id="rId17"/>
    <p:sldId id="360" r:id="rId18"/>
    <p:sldId id="432" r:id="rId19"/>
    <p:sldId id="369" r:id="rId20"/>
    <p:sldId id="370" r:id="rId21"/>
    <p:sldId id="371" r:id="rId22"/>
    <p:sldId id="263" r:id="rId23"/>
    <p:sldId id="373" r:id="rId24"/>
    <p:sldId id="424" r:id="rId25"/>
    <p:sldId id="264" r:id="rId26"/>
    <p:sldId id="338" r:id="rId27"/>
    <p:sldId id="339" r:id="rId28"/>
    <p:sldId id="422" r:id="rId29"/>
    <p:sldId id="423" r:id="rId30"/>
    <p:sldId id="382" r:id="rId31"/>
    <p:sldId id="266" r:id="rId32"/>
    <p:sldId id="357" r:id="rId33"/>
    <p:sldId id="358" r:id="rId34"/>
    <p:sldId id="268" r:id="rId35"/>
    <p:sldId id="269" r:id="rId36"/>
    <p:sldId id="270" r:id="rId37"/>
    <p:sldId id="272" r:id="rId38"/>
    <p:sldId id="274" r:id="rId39"/>
    <p:sldId id="347" r:id="rId40"/>
    <p:sldId id="275" r:id="rId41"/>
    <p:sldId id="276" r:id="rId42"/>
    <p:sldId id="277" r:id="rId43"/>
    <p:sldId id="278" r:id="rId44"/>
    <p:sldId id="279" r:id="rId45"/>
    <p:sldId id="281" r:id="rId46"/>
    <p:sldId id="285" r:id="rId47"/>
    <p:sldId id="282" r:id="rId48"/>
    <p:sldId id="283" r:id="rId49"/>
    <p:sldId id="287" r:id="rId50"/>
    <p:sldId id="284" r:id="rId51"/>
    <p:sldId id="288" r:id="rId52"/>
    <p:sldId id="333" r:id="rId53"/>
    <p:sldId id="403" r:id="rId54"/>
    <p:sldId id="406" r:id="rId55"/>
    <p:sldId id="407" r:id="rId56"/>
    <p:sldId id="405" r:id="rId57"/>
    <p:sldId id="404" r:id="rId58"/>
    <p:sldId id="410" r:id="rId59"/>
    <p:sldId id="411" r:id="rId60"/>
    <p:sldId id="389" r:id="rId61"/>
    <p:sldId id="390" r:id="rId62"/>
    <p:sldId id="391" r:id="rId63"/>
    <p:sldId id="392" r:id="rId64"/>
    <p:sldId id="393" r:id="rId65"/>
    <p:sldId id="395" r:id="rId66"/>
    <p:sldId id="397" r:id="rId67"/>
    <p:sldId id="399" r:id="rId68"/>
    <p:sldId id="400" r:id="rId69"/>
    <p:sldId id="401" r:id="rId70"/>
    <p:sldId id="402" r:id="rId71"/>
    <p:sldId id="289" r:id="rId72"/>
    <p:sldId id="327" r:id="rId73"/>
    <p:sldId id="383" r:id="rId74"/>
    <p:sldId id="384" r:id="rId75"/>
    <p:sldId id="385" r:id="rId76"/>
    <p:sldId id="386" r:id="rId77"/>
    <p:sldId id="387" r:id="rId78"/>
    <p:sldId id="296" r:id="rId79"/>
    <p:sldId id="306" r:id="rId80"/>
    <p:sldId id="374" r:id="rId81"/>
    <p:sldId id="375" r:id="rId82"/>
    <p:sldId id="376" r:id="rId83"/>
    <p:sldId id="377" r:id="rId84"/>
    <p:sldId id="378" r:id="rId85"/>
    <p:sldId id="379" r:id="rId86"/>
    <p:sldId id="305" r:id="rId87"/>
    <p:sldId id="302" r:id="rId88"/>
    <p:sldId id="304" r:id="rId89"/>
    <p:sldId id="349" r:id="rId90"/>
    <p:sldId id="346" r:id="rId91"/>
    <p:sldId id="380" r:id="rId92"/>
    <p:sldId id="334" r:id="rId93"/>
    <p:sldId id="307" r:id="rId94"/>
    <p:sldId id="310" r:id="rId95"/>
    <p:sldId id="308" r:id="rId96"/>
    <p:sldId id="313" r:id="rId97"/>
    <p:sldId id="309" r:id="rId98"/>
    <p:sldId id="311" r:id="rId99"/>
    <p:sldId id="314" r:id="rId100"/>
    <p:sldId id="312" r:id="rId101"/>
    <p:sldId id="315" r:id="rId102"/>
    <p:sldId id="320" r:id="rId103"/>
    <p:sldId id="316" r:id="rId104"/>
    <p:sldId id="319" r:id="rId105"/>
    <p:sldId id="317" r:id="rId106"/>
    <p:sldId id="318" r:id="rId107"/>
    <p:sldId id="350" r:id="rId108"/>
    <p:sldId id="352" r:id="rId109"/>
    <p:sldId id="329" r:id="rId110"/>
    <p:sldId id="425" r:id="rId111"/>
    <p:sldId id="430" r:id="rId112"/>
    <p:sldId id="426" r:id="rId113"/>
    <p:sldId id="431" r:id="rId114"/>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7" autoAdjust="0"/>
    <p:restoredTop sz="94660"/>
  </p:normalViewPr>
  <p:slideViewPr>
    <p:cSldViewPr>
      <p:cViewPr varScale="1">
        <p:scale>
          <a:sx n="87" d="100"/>
          <a:sy n="87" d="100"/>
        </p:scale>
        <p:origin x="-147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5EC19-182A-4BD3-8150-06120C07E1DE}" type="datetimeFigureOut">
              <a:rPr lang="en-US" smtClean="0"/>
              <a:t>25-Feb-22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8917A-8D2C-4FC3-B66D-E33B6B8CBFEC}" type="slidenum">
              <a:rPr lang="en-US" smtClean="0"/>
              <a:t>‹#›</a:t>
            </a:fld>
            <a:endParaRPr lang="en-US"/>
          </a:p>
        </p:txBody>
      </p:sp>
    </p:spTree>
    <p:extLst>
      <p:ext uri="{BB962C8B-B14F-4D97-AF65-F5344CB8AC3E}">
        <p14:creationId xmlns:p14="http://schemas.microsoft.com/office/powerpoint/2010/main" val="196270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a:t>
            </a:fld>
            <a:endParaRPr lang="en-US"/>
          </a:p>
        </p:txBody>
      </p:sp>
    </p:spTree>
    <p:extLst>
      <p:ext uri="{BB962C8B-B14F-4D97-AF65-F5344CB8AC3E}">
        <p14:creationId xmlns:p14="http://schemas.microsoft.com/office/powerpoint/2010/main" val="146788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111</a:t>
            </a:fld>
            <a:endParaRPr lang="en-US"/>
          </a:p>
        </p:txBody>
      </p:sp>
    </p:spTree>
    <p:extLst>
      <p:ext uri="{BB962C8B-B14F-4D97-AF65-F5344CB8AC3E}">
        <p14:creationId xmlns:p14="http://schemas.microsoft.com/office/powerpoint/2010/main" val="39237743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112</a:t>
            </a:fld>
            <a:endParaRPr lang="en-US"/>
          </a:p>
        </p:txBody>
      </p:sp>
    </p:spTree>
    <p:extLst>
      <p:ext uri="{BB962C8B-B14F-4D97-AF65-F5344CB8AC3E}">
        <p14:creationId xmlns:p14="http://schemas.microsoft.com/office/powerpoint/2010/main" val="39237743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113</a:t>
            </a:fld>
            <a:endParaRPr lang="en-US"/>
          </a:p>
        </p:txBody>
      </p:sp>
    </p:spTree>
    <p:extLst>
      <p:ext uri="{BB962C8B-B14F-4D97-AF65-F5344CB8AC3E}">
        <p14:creationId xmlns:p14="http://schemas.microsoft.com/office/powerpoint/2010/main" val="3923774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25</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26</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a:t>
            </a:fld>
            <a:endParaRPr lang="en-US"/>
          </a:p>
        </p:txBody>
      </p:sp>
    </p:spTree>
    <p:extLst>
      <p:ext uri="{BB962C8B-B14F-4D97-AF65-F5344CB8AC3E}">
        <p14:creationId xmlns:p14="http://schemas.microsoft.com/office/powerpoint/2010/main" val="195488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27</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29</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31</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33</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34</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35</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36</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a:t>
            </a:fld>
            <a:endParaRPr lang="en-US"/>
          </a:p>
        </p:txBody>
      </p:sp>
    </p:spTree>
    <p:extLst>
      <p:ext uri="{BB962C8B-B14F-4D97-AF65-F5344CB8AC3E}">
        <p14:creationId xmlns:p14="http://schemas.microsoft.com/office/powerpoint/2010/main" val="3149261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37</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39</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40</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41</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43</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44</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45</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46</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a:t>
            </a:fld>
            <a:endParaRPr lang="en-US"/>
          </a:p>
        </p:txBody>
      </p:sp>
    </p:spTree>
    <p:extLst>
      <p:ext uri="{BB962C8B-B14F-4D97-AF65-F5344CB8AC3E}">
        <p14:creationId xmlns:p14="http://schemas.microsoft.com/office/powerpoint/2010/main" val="3149261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47</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49</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50</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51</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52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6</a:t>
            </a:fld>
            <a:endParaRPr lang="en-US"/>
          </a:p>
        </p:txBody>
      </p:sp>
    </p:spTree>
    <p:extLst>
      <p:ext uri="{BB962C8B-B14F-4D97-AF65-F5344CB8AC3E}">
        <p14:creationId xmlns:p14="http://schemas.microsoft.com/office/powerpoint/2010/main" val="3127005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7</a:t>
            </a:fld>
            <a:endParaRPr lang="en-US"/>
          </a:p>
        </p:txBody>
      </p:sp>
    </p:spTree>
    <p:extLst>
      <p:ext uri="{BB962C8B-B14F-4D97-AF65-F5344CB8AC3E}">
        <p14:creationId xmlns:p14="http://schemas.microsoft.com/office/powerpoint/2010/main" val="3127005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71</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72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78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79</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14</a:t>
            </a:fld>
            <a:endParaRPr lang="en-US"/>
          </a:p>
        </p:txBody>
      </p:sp>
    </p:spTree>
    <p:extLst>
      <p:ext uri="{BB962C8B-B14F-4D97-AF65-F5344CB8AC3E}">
        <p14:creationId xmlns:p14="http://schemas.microsoft.com/office/powerpoint/2010/main" val="31270053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86</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87</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88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90</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15</a:t>
            </a:fld>
            <a:endParaRPr lang="en-US"/>
          </a:p>
        </p:txBody>
      </p:sp>
    </p:spTree>
    <p:extLst>
      <p:ext uri="{BB962C8B-B14F-4D97-AF65-F5344CB8AC3E}">
        <p14:creationId xmlns:p14="http://schemas.microsoft.com/office/powerpoint/2010/main" val="31270053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5483508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93</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94</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95</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96</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97</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99</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100</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16</a:t>
            </a:fld>
            <a:endParaRPr lang="en-US"/>
          </a:p>
        </p:txBody>
      </p:sp>
    </p:spTree>
    <p:extLst>
      <p:ext uri="{BB962C8B-B14F-4D97-AF65-F5344CB8AC3E}">
        <p14:creationId xmlns:p14="http://schemas.microsoft.com/office/powerpoint/2010/main" val="31270053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101</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102</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103</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104</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105</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106</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107</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108</a:t>
            </a:fld>
            <a:endParaRPr lang="en-US"/>
          </a:p>
        </p:txBody>
      </p:sp>
    </p:spTree>
    <p:extLst>
      <p:ext uri="{BB962C8B-B14F-4D97-AF65-F5344CB8AC3E}">
        <p14:creationId xmlns:p14="http://schemas.microsoft.com/office/powerpoint/2010/main" val="25483508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109</a:t>
            </a:fld>
            <a:endParaRPr lang="en-US"/>
          </a:p>
        </p:txBody>
      </p:sp>
    </p:spTree>
    <p:extLst>
      <p:ext uri="{BB962C8B-B14F-4D97-AF65-F5344CB8AC3E}">
        <p14:creationId xmlns:p14="http://schemas.microsoft.com/office/powerpoint/2010/main" val="39237743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88917A-8D2C-4FC3-B66D-E33B6B8CBFEC}" type="slidenum">
              <a:rPr lang="en-US" smtClean="0"/>
              <a:t>110</a:t>
            </a:fld>
            <a:endParaRPr lang="en-US"/>
          </a:p>
        </p:txBody>
      </p:sp>
    </p:spTree>
    <p:extLst>
      <p:ext uri="{BB962C8B-B14F-4D97-AF65-F5344CB8AC3E}">
        <p14:creationId xmlns:p14="http://schemas.microsoft.com/office/powerpoint/2010/main" val="39237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2015B8-AB4B-423D-9D2C-B59D03F0266C}" type="datetimeFigureOut">
              <a:rPr lang="en-US" smtClean="0"/>
              <a:t>25-Feb-22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0BDE4-03DA-414D-947D-38352196D33E}"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015B8-AB4B-423D-9D2C-B59D03F0266C}" type="datetimeFigureOut">
              <a:rPr lang="en-US" smtClean="0"/>
              <a:t>25-Feb-22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0BDE4-03DA-414D-947D-38352196D33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2015B8-AB4B-423D-9D2C-B59D03F0266C}" type="datetimeFigureOut">
              <a:rPr lang="en-US" smtClean="0"/>
              <a:t>25-Feb-22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0BDE4-03DA-414D-947D-38352196D33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2015B8-AB4B-423D-9D2C-B59D03F0266C}" type="datetimeFigureOut">
              <a:rPr lang="en-US" smtClean="0"/>
              <a:t>25-Feb-22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0BDE4-03DA-414D-947D-38352196D33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2015B8-AB4B-423D-9D2C-B59D03F0266C}" type="datetimeFigureOut">
              <a:rPr lang="en-US" smtClean="0"/>
              <a:t>25-Feb-22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0BDE4-03DA-414D-947D-38352196D33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2015B8-AB4B-423D-9D2C-B59D03F0266C}" type="datetimeFigureOut">
              <a:rPr lang="en-US" smtClean="0"/>
              <a:t>25-Feb-22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0BDE4-03DA-414D-947D-38352196D33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2015B8-AB4B-423D-9D2C-B59D03F0266C}" type="datetimeFigureOut">
              <a:rPr lang="en-US" smtClean="0"/>
              <a:t>25-Feb-22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0BDE4-03DA-414D-947D-38352196D33E}"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2015B8-AB4B-423D-9D2C-B59D03F0266C}" type="datetimeFigureOut">
              <a:rPr lang="en-US" smtClean="0"/>
              <a:t>25-Feb-22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0BDE4-03DA-414D-947D-38352196D33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015B8-AB4B-423D-9D2C-B59D03F0266C}" type="datetimeFigureOut">
              <a:rPr lang="en-US" smtClean="0"/>
              <a:t>25-Feb-22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0BDE4-03DA-414D-947D-38352196D33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015B8-AB4B-423D-9D2C-B59D03F0266C}" type="datetimeFigureOut">
              <a:rPr lang="en-US" smtClean="0"/>
              <a:t>25-Feb-22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0BDE4-03DA-414D-947D-38352196D33E}"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015B8-AB4B-423D-9D2C-B59D03F0266C}" type="datetimeFigureOut">
              <a:rPr lang="en-US" smtClean="0"/>
              <a:t>25-Feb-22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0BDE4-03DA-414D-947D-38352196D33E}"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62015B8-AB4B-423D-9D2C-B59D03F0266C}" type="datetimeFigureOut">
              <a:rPr lang="en-US" smtClean="0"/>
              <a:t>25-Feb-22</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540BDE4-03DA-414D-947D-38352196D33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Presented by Octavian </a:t>
            </a:r>
            <a:r>
              <a:rPr lang="ro-RO" dirty="0" smtClean="0"/>
              <a:t>D. </a:t>
            </a:r>
            <a:r>
              <a:rPr lang="en-US" dirty="0" err="1" smtClean="0"/>
              <a:t>Baban</a:t>
            </a:r>
            <a:endParaRPr lang="en-US" dirty="0"/>
          </a:p>
        </p:txBody>
      </p:sp>
      <p:sp>
        <p:nvSpPr>
          <p:cNvPr id="2" name="Title 1"/>
          <p:cNvSpPr>
            <a:spLocks noGrp="1"/>
          </p:cNvSpPr>
          <p:nvPr>
            <p:ph type="ctrTitle"/>
          </p:nvPr>
        </p:nvSpPr>
        <p:spPr>
          <a:xfrm>
            <a:off x="1143000" y="914400"/>
            <a:ext cx="7175351" cy="3012367"/>
          </a:xfrm>
        </p:spPr>
        <p:txBody>
          <a:bodyPr/>
          <a:lstStyle/>
          <a:p>
            <a:pPr marL="182880" indent="0" algn="ctr">
              <a:buNone/>
            </a:pPr>
            <a:r>
              <a:rPr lang="ro-RO" sz="9600" dirty="0" smtClean="0"/>
              <a:t>The 4th day of Creation</a:t>
            </a:r>
            <a:endParaRPr lang="en-US" sz="9600" dirty="0"/>
          </a:p>
        </p:txBody>
      </p:sp>
    </p:spTree>
    <p:extLst>
      <p:ext uri="{BB962C8B-B14F-4D97-AF65-F5344CB8AC3E}">
        <p14:creationId xmlns:p14="http://schemas.microsoft.com/office/powerpoint/2010/main" val="4250950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274511" cy="1143000"/>
          </a:xfrm>
        </p:spPr>
        <p:txBody>
          <a:bodyPr/>
          <a:lstStyle/>
          <a:p>
            <a:pPr marL="0" indent="0" algn="ctr">
              <a:buNone/>
            </a:pPr>
            <a:r>
              <a:rPr lang="en-US" sz="2800" dirty="0"/>
              <a:t>Dry land and </a:t>
            </a:r>
            <a:r>
              <a:rPr lang="en-US" sz="2800" dirty="0" smtClean="0"/>
              <a:t>seas: the </a:t>
            </a:r>
            <a:r>
              <a:rPr lang="en-US" sz="2800" dirty="0" err="1" smtClean="0"/>
              <a:t>Pangea</a:t>
            </a:r>
            <a:r>
              <a:rPr lang="en-US" sz="2800" dirty="0" smtClean="0"/>
              <a:t> </a:t>
            </a:r>
            <a:r>
              <a:rPr lang="en-US" sz="2800" dirty="0" smtClean="0"/>
              <a:t>continent: geology and the Bible do agree</a:t>
            </a: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7839848"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08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The Moon size and position allows for eclipses and scientific observations </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71650"/>
            <a:ext cx="8153400" cy="4781550"/>
          </a:xfrm>
          <a:prstGeom prst="rect">
            <a:avLst/>
          </a:prstGeom>
        </p:spPr>
      </p:pic>
    </p:spTree>
    <p:extLst>
      <p:ext uri="{BB962C8B-B14F-4D97-AF65-F5344CB8AC3E}">
        <p14:creationId xmlns:p14="http://schemas.microsoft.com/office/powerpoint/2010/main" val="36285644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err="1" smtClean="0"/>
              <a:t>Prin</a:t>
            </a:r>
            <a:r>
              <a:rPr lang="en-US" sz="3600" b="1" dirty="0" smtClean="0"/>
              <a:t> m</a:t>
            </a:r>
            <a:r>
              <a:rPr lang="ro-RO" sz="3600" b="1" dirty="0" smtClean="0"/>
              <a:t>ărimea ei exact potrivită luna permite eclipsele și observarea soarelui</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2484570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err="1" smtClean="0"/>
              <a:t>Prin</a:t>
            </a:r>
            <a:r>
              <a:rPr lang="en-US" sz="3600" b="1" dirty="0" smtClean="0"/>
              <a:t> m</a:t>
            </a:r>
            <a:r>
              <a:rPr lang="ro-RO" sz="3600" b="1" dirty="0" smtClean="0"/>
              <a:t>ărimea ei exact potrivită luna permite eclipsele și observarea soarelui</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6809262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err="1" smtClean="0"/>
              <a:t>Prin</a:t>
            </a:r>
            <a:r>
              <a:rPr lang="en-US" sz="3600" b="1" dirty="0" smtClean="0"/>
              <a:t> m</a:t>
            </a:r>
            <a:r>
              <a:rPr lang="ro-RO" sz="3600" b="1" dirty="0" smtClean="0"/>
              <a:t>ărimea ei exact potrivită luna permite eclipsele și observarea soarelui</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8977999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err="1" smtClean="0"/>
              <a:t>Prin</a:t>
            </a:r>
            <a:r>
              <a:rPr lang="en-US" sz="3600" b="1" dirty="0" smtClean="0"/>
              <a:t> m</a:t>
            </a:r>
            <a:r>
              <a:rPr lang="ro-RO" sz="3600" b="1" dirty="0" smtClean="0"/>
              <a:t>ărimea ei exact potrivită luna permite eclipsele și observarea soarelui</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9846687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err="1" smtClean="0"/>
              <a:t>Prin</a:t>
            </a:r>
            <a:r>
              <a:rPr lang="en-US" sz="3600" b="1" dirty="0" smtClean="0"/>
              <a:t> m</a:t>
            </a:r>
            <a:r>
              <a:rPr lang="ro-RO" sz="3600" b="1" dirty="0" smtClean="0"/>
              <a:t>ărimea ei exact potrivită luna permite eclipsele și observarea soarelui</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11674829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err="1" smtClean="0"/>
              <a:t>Prin</a:t>
            </a:r>
            <a:r>
              <a:rPr lang="en-US" sz="3600" b="1" dirty="0" smtClean="0"/>
              <a:t> m</a:t>
            </a:r>
            <a:r>
              <a:rPr lang="ro-RO" sz="3600" b="1" dirty="0" smtClean="0"/>
              <a:t>ărimea ei exact potrivită luna permite eclipsele și observarea soarelui</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6960431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The Sun is a white dwarf star… with intense nuclear activity</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28800"/>
            <a:ext cx="7239000" cy="4572000"/>
          </a:xfrm>
          <a:prstGeom prst="rect">
            <a:avLst/>
          </a:prstGeom>
        </p:spPr>
      </p:pic>
    </p:spTree>
    <p:extLst>
      <p:ext uri="{BB962C8B-B14F-4D97-AF65-F5344CB8AC3E}">
        <p14:creationId xmlns:p14="http://schemas.microsoft.com/office/powerpoint/2010/main" val="72321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t>The Sun is a white dwarf star… with intense nuclear activity</a:t>
            </a:r>
            <a:endParaRPr lang="en-US" sz="3600" i="1" dirty="0"/>
          </a:p>
          <a:p>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752600"/>
            <a:ext cx="6705600" cy="4648200"/>
          </a:xfrm>
          <a:prstGeom prst="rect">
            <a:avLst/>
          </a:prstGeom>
        </p:spPr>
      </p:pic>
    </p:spTree>
    <p:extLst>
      <p:ext uri="{BB962C8B-B14F-4D97-AF65-F5344CB8AC3E}">
        <p14:creationId xmlns:p14="http://schemas.microsoft.com/office/powerpoint/2010/main" val="5285527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838200"/>
            <a:ext cx="8229600" cy="5816977"/>
          </a:xfrm>
          <a:prstGeom prst="rect">
            <a:avLst/>
          </a:prstGeom>
          <a:noFill/>
        </p:spPr>
        <p:txBody>
          <a:bodyPr wrap="square" rtlCol="0">
            <a:spAutoFit/>
          </a:bodyPr>
          <a:lstStyle/>
          <a:p>
            <a:pPr algn="ctr"/>
            <a:r>
              <a:rPr lang="ro-RO" sz="2800" b="1" dirty="0" smtClean="0"/>
              <a:t>Atenționarea din D</a:t>
            </a:r>
            <a:r>
              <a:rPr lang="vi-VN" sz="2800" b="1" dirty="0" smtClean="0"/>
              <a:t>euteronom 4.19</a:t>
            </a:r>
            <a:endParaRPr lang="ro-RO" sz="2800" b="1" dirty="0" smtClean="0"/>
          </a:p>
          <a:p>
            <a:endParaRPr lang="ro-RO" sz="2800" dirty="0"/>
          </a:p>
          <a:p>
            <a:pPr algn="just"/>
            <a:r>
              <a:rPr lang="vi-VN" sz="3200" b="1" dirty="0" smtClean="0"/>
              <a:t>Veghează </a:t>
            </a:r>
            <a:r>
              <a:rPr lang="vi-VN" sz="3200" b="1" dirty="0"/>
              <a:t>asupra sufletului tău, ca nu cumva, ridicîndu-ţi ochii spre cer, şi văzînd soarele, luna şi stelele, toată oştirea cerurilor, să fii </a:t>
            </a:r>
            <a:r>
              <a:rPr lang="vi-VN" sz="3200" b="1" dirty="0" smtClean="0"/>
              <a:t>tîrît </a:t>
            </a:r>
            <a:r>
              <a:rPr lang="vi-VN" sz="3200" b="1" dirty="0"/>
              <a:t>să te închini înaintea lor şi să le slujeşti: căci acestea sunt lucruri pe care Domnul, Dumnezeul tău, le-a făcut şi le-a împărţit ca să slujească tuturor popoarelor, sub cerul întreg</a:t>
            </a:r>
            <a:r>
              <a:rPr lang="vi-VN" sz="3200" b="1" dirty="0" smtClean="0"/>
              <a:t>.</a:t>
            </a:r>
            <a:endParaRPr lang="ro-RO" sz="3200" b="1" dirty="0" smtClean="0"/>
          </a:p>
          <a:p>
            <a:endParaRPr lang="vi-VN" sz="2800" dirty="0"/>
          </a:p>
        </p:txBody>
      </p:sp>
    </p:spTree>
    <p:extLst>
      <p:ext uri="{BB962C8B-B14F-4D97-AF65-F5344CB8AC3E}">
        <p14:creationId xmlns:p14="http://schemas.microsoft.com/office/powerpoint/2010/main" val="3459987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108" y="609600"/>
            <a:ext cx="7620000" cy="1143000"/>
          </a:xfrm>
        </p:spPr>
        <p:txBody>
          <a:bodyPr/>
          <a:lstStyle/>
          <a:p>
            <a:pPr marL="0" indent="0" algn="ctr">
              <a:buNone/>
            </a:pPr>
            <a:r>
              <a:rPr lang="en-US" dirty="0"/>
              <a:t>Dry </a:t>
            </a:r>
            <a:r>
              <a:rPr lang="en-US" dirty="0" smtClean="0"/>
              <a:t>land, seas and vegetation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08" y="1981200"/>
            <a:ext cx="762000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2200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838200"/>
            <a:ext cx="8534400" cy="5262979"/>
          </a:xfrm>
          <a:prstGeom prst="rect">
            <a:avLst/>
          </a:prstGeom>
          <a:noFill/>
        </p:spPr>
        <p:txBody>
          <a:bodyPr wrap="square" rtlCol="0">
            <a:spAutoFit/>
          </a:bodyPr>
          <a:lstStyle/>
          <a:p>
            <a:r>
              <a:rPr lang="en-US" sz="2800" b="1" u="sng" dirty="0"/>
              <a:t> </a:t>
            </a:r>
            <a:r>
              <a:rPr lang="en-US" sz="2800" b="1" u="sng" dirty="0" err="1" smtClean="0"/>
              <a:t>Apocalipsa</a:t>
            </a:r>
            <a:r>
              <a:rPr lang="vi-VN" sz="2800" b="1" u="sng" dirty="0" smtClean="0"/>
              <a:t> </a:t>
            </a:r>
            <a:r>
              <a:rPr lang="vi-VN" sz="2800" b="1" u="sng" dirty="0"/>
              <a:t>21</a:t>
            </a:r>
            <a:r>
              <a:rPr lang="vi-VN" sz="2800" dirty="0"/>
              <a:t/>
            </a:r>
            <a:br>
              <a:rPr lang="vi-VN" sz="2800" dirty="0"/>
            </a:br>
            <a:r>
              <a:rPr lang="vi-VN" sz="2800" dirty="0"/>
              <a:t/>
            </a:r>
            <a:br>
              <a:rPr lang="vi-VN" sz="2800" dirty="0"/>
            </a:br>
            <a:r>
              <a:rPr lang="vi-VN" sz="2800" dirty="0"/>
              <a:t>1. Apoi am văzut un cer nou şi un pământ nou; pentru că cerul dintâi şi pământul dintâi pieriseră, şi marea nu mai era.</a:t>
            </a:r>
            <a:br>
              <a:rPr lang="vi-VN" sz="2800" dirty="0"/>
            </a:br>
            <a:r>
              <a:rPr lang="vi-VN" sz="2800" dirty="0"/>
              <a:t>2. Şi eu am văzut coborându-se din cer, de la Dumnezeu, cetatea sfântă, Noul Ierusalim, gătită ca o mireasă împodobită pentru bărbatul ei.</a:t>
            </a:r>
            <a:br>
              <a:rPr lang="vi-VN" sz="2800" dirty="0"/>
            </a:br>
            <a:r>
              <a:rPr lang="vi-VN" sz="2800" dirty="0"/>
              <a:t>3. Şi am auzit un glas tare care ieşea din scaunul de domnie şi zicea: "Iată cortul lui Dumnezeu cu oamenii! El va locui cu ei, şi ei vor fi poporul Lui, şi Dumnezeu însuşi va fi cu ei. El va fi Dumnezeul lor</a:t>
            </a:r>
            <a:r>
              <a:rPr lang="vi-VN" sz="2800" dirty="0" smtClean="0"/>
              <a:t>.</a:t>
            </a:r>
            <a:endParaRPr lang="vi-VN" sz="2800" dirty="0"/>
          </a:p>
        </p:txBody>
      </p:sp>
    </p:spTree>
    <p:extLst>
      <p:ext uri="{BB962C8B-B14F-4D97-AF65-F5344CB8AC3E}">
        <p14:creationId xmlns:p14="http://schemas.microsoft.com/office/powerpoint/2010/main" val="100510249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82000" cy="64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9905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838200"/>
            <a:ext cx="8229600" cy="1785104"/>
          </a:xfrm>
          <a:prstGeom prst="rect">
            <a:avLst/>
          </a:prstGeom>
          <a:noFill/>
        </p:spPr>
        <p:txBody>
          <a:bodyPr wrap="square" rtlCol="0">
            <a:spAutoFit/>
          </a:bodyPr>
          <a:lstStyle/>
          <a:p>
            <a:r>
              <a:rPr lang="en-US" sz="5400" b="1" dirty="0" smtClean="0"/>
              <a:t>Revelation</a:t>
            </a:r>
            <a:r>
              <a:rPr lang="vi-VN" sz="5400" b="1" dirty="0" smtClean="0"/>
              <a:t> 21</a:t>
            </a:r>
            <a:r>
              <a:rPr lang="en-US" sz="5400" b="1" dirty="0" smtClean="0"/>
              <a:t>.4-7, 22-24</a:t>
            </a:r>
            <a:r>
              <a:rPr lang="vi-VN" sz="2800" dirty="0"/>
              <a:t/>
            </a:r>
            <a:br>
              <a:rPr lang="vi-VN" sz="2800" dirty="0"/>
            </a:br>
            <a:r>
              <a:rPr lang="vi-VN" sz="2800" dirty="0"/>
              <a:t/>
            </a:r>
            <a:br>
              <a:rPr lang="vi-VN" sz="2800" dirty="0"/>
            </a:br>
            <a:endParaRPr lang="vi-VN" sz="2800" dirty="0"/>
          </a:p>
        </p:txBody>
      </p:sp>
    </p:spTree>
    <p:extLst>
      <p:ext uri="{BB962C8B-B14F-4D97-AF65-F5344CB8AC3E}">
        <p14:creationId xmlns:p14="http://schemas.microsoft.com/office/powerpoint/2010/main" val="15188108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458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700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274511" cy="1143000"/>
          </a:xfrm>
        </p:spPr>
        <p:txBody>
          <a:bodyPr/>
          <a:lstStyle/>
          <a:p>
            <a:pPr marL="0" indent="0" algn="ctr">
              <a:buNone/>
            </a:pPr>
            <a:r>
              <a:rPr lang="en-US" dirty="0" smtClean="0"/>
              <a:t>Dry land, seas and vegetation</a:t>
            </a:r>
            <a:endParaRPr lang="en-US"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746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270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274511" cy="1143000"/>
          </a:xfrm>
        </p:spPr>
        <p:txBody>
          <a:bodyPr/>
          <a:lstStyle/>
          <a:p>
            <a:pPr marL="0" indent="0" algn="ctr">
              <a:buNone/>
            </a:pPr>
            <a:r>
              <a:rPr lang="en-US" dirty="0" smtClean="0"/>
              <a:t>Dry land, seas and vegetation</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9600" y="2133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23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533400"/>
            <a:ext cx="8534400" cy="6019800"/>
          </a:xfrm>
        </p:spPr>
        <p:txBody>
          <a:bodyPr>
            <a:noAutofit/>
          </a:bodyPr>
          <a:lstStyle/>
          <a:p>
            <a:pPr marL="45720" indent="0" algn="ctr">
              <a:buNone/>
            </a:pPr>
            <a:endParaRPr lang="ro-RO" sz="7200" b="1" dirty="0" smtClean="0"/>
          </a:p>
          <a:p>
            <a:pPr marL="45720" indent="0" algn="ctr">
              <a:buNone/>
            </a:pPr>
            <a:r>
              <a:rPr lang="en-US" sz="7200" b="1" dirty="0" smtClean="0"/>
              <a:t>What happened in the 4</a:t>
            </a:r>
            <a:r>
              <a:rPr lang="en-US" sz="7200" b="1" baseline="30000" dirty="0" smtClean="0"/>
              <a:t>th</a:t>
            </a:r>
            <a:r>
              <a:rPr lang="en-US" sz="7200" b="1" dirty="0" smtClean="0"/>
              <a:t> Day?</a:t>
            </a:r>
            <a:endParaRPr lang="ro-RO" sz="7200" b="1" dirty="0" smtClean="0"/>
          </a:p>
          <a:p>
            <a:pPr marL="45720" indent="0" algn="ctr">
              <a:buNone/>
            </a:pPr>
            <a:endParaRPr lang="ro-RO" sz="3200" b="1" dirty="0" smtClean="0"/>
          </a:p>
          <a:p>
            <a:pPr marL="45720" indent="0">
              <a:buNone/>
            </a:pPr>
            <a:endParaRPr lang="vi-VN" sz="2400" b="1" dirty="0"/>
          </a:p>
        </p:txBody>
      </p:sp>
    </p:spTree>
    <p:extLst>
      <p:ext uri="{BB962C8B-B14F-4D97-AF65-F5344CB8AC3E}">
        <p14:creationId xmlns:p14="http://schemas.microsoft.com/office/powerpoint/2010/main" val="1232034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304800"/>
            <a:ext cx="8534400" cy="6019800"/>
          </a:xfrm>
        </p:spPr>
        <p:txBody>
          <a:bodyPr>
            <a:noAutofit/>
          </a:bodyPr>
          <a:lstStyle/>
          <a:p>
            <a:pPr marL="45720" indent="0" algn="ctr">
              <a:buNone/>
            </a:pPr>
            <a:r>
              <a:rPr lang="en-US" sz="3200" b="1" dirty="0" smtClean="0"/>
              <a:t>The 4</a:t>
            </a:r>
            <a:r>
              <a:rPr lang="en-US" sz="3200" b="1" baseline="30000" dirty="0" smtClean="0"/>
              <a:t>th</a:t>
            </a:r>
            <a:r>
              <a:rPr lang="en-US" sz="3200" b="1" dirty="0" smtClean="0"/>
              <a:t> Day, Genesis</a:t>
            </a:r>
            <a:r>
              <a:rPr lang="ro-RO" sz="3200" b="1" dirty="0" smtClean="0"/>
              <a:t> </a:t>
            </a:r>
            <a:r>
              <a:rPr lang="ro-RO" sz="3200" b="1" dirty="0" smtClean="0"/>
              <a:t>1:14-16</a:t>
            </a:r>
            <a:endParaRPr lang="en-US" sz="3200" b="1" dirty="0" smtClean="0"/>
          </a:p>
          <a:p>
            <a:pPr marL="45720" indent="0" algn="ctr">
              <a:buNone/>
            </a:pPr>
            <a:endParaRPr lang="en-US" sz="2800" b="1" dirty="0" smtClean="0"/>
          </a:p>
          <a:p>
            <a:pPr marL="45720" indent="0" algn="just">
              <a:buNone/>
            </a:pPr>
            <a:r>
              <a:rPr lang="en-US" sz="2800" b="1" dirty="0" smtClean="0"/>
              <a:t>14And </a:t>
            </a:r>
            <a:r>
              <a:rPr lang="en-US" sz="2800" b="1" dirty="0"/>
              <a:t>God said: Let there be lights made in the firmament of heaven, to divide the day and the night, and let them be for signs, and for seasons, and for days and years: </a:t>
            </a:r>
            <a:endParaRPr lang="en-US" sz="2800" b="1" dirty="0" smtClean="0"/>
          </a:p>
          <a:p>
            <a:pPr marL="45720" indent="0" algn="just">
              <a:buNone/>
            </a:pPr>
            <a:endParaRPr lang="en-US" sz="2800" b="1" dirty="0" smtClean="0"/>
          </a:p>
          <a:p>
            <a:pPr marL="45720" indent="0" algn="just">
              <a:buNone/>
            </a:pPr>
            <a:r>
              <a:rPr lang="en-US" sz="2800" b="1" dirty="0" smtClean="0"/>
              <a:t>15To </a:t>
            </a:r>
            <a:r>
              <a:rPr lang="en-US" sz="2800" b="1" dirty="0"/>
              <a:t>shine in the firmament of heaven, and to give light upon the earth. And it was so done</a:t>
            </a:r>
            <a:r>
              <a:rPr lang="en-US" sz="2800" b="1" dirty="0" smtClean="0"/>
              <a:t>.</a:t>
            </a:r>
          </a:p>
          <a:p>
            <a:pPr marL="45720" indent="0" algn="just">
              <a:buNone/>
            </a:pPr>
            <a:endParaRPr lang="en-US" sz="2800" b="1" dirty="0" smtClean="0"/>
          </a:p>
          <a:p>
            <a:pPr marL="45720" indent="0" algn="just">
              <a:buNone/>
            </a:pPr>
            <a:r>
              <a:rPr lang="en-US" sz="2800" b="1" dirty="0" smtClean="0"/>
              <a:t> </a:t>
            </a:r>
            <a:r>
              <a:rPr lang="en-US" sz="2800" b="1" dirty="0"/>
              <a:t>16And God made two great lights: a greater light to rule the day; and a lesser light to rule the night: and the stars. </a:t>
            </a:r>
            <a:endParaRPr lang="ro-RO" sz="2800" b="1" dirty="0" smtClean="0"/>
          </a:p>
        </p:txBody>
      </p:sp>
    </p:spTree>
    <p:extLst>
      <p:ext uri="{BB962C8B-B14F-4D97-AF65-F5344CB8AC3E}">
        <p14:creationId xmlns:p14="http://schemas.microsoft.com/office/powerpoint/2010/main" val="3498591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533400"/>
            <a:ext cx="8534400" cy="6019800"/>
          </a:xfrm>
        </p:spPr>
        <p:txBody>
          <a:bodyPr>
            <a:noAutofit/>
          </a:bodyPr>
          <a:lstStyle/>
          <a:p>
            <a:pPr marL="45720" indent="0" algn="ctr">
              <a:buNone/>
            </a:pPr>
            <a:r>
              <a:rPr lang="en-US" sz="3200" b="1" dirty="0" smtClean="0"/>
              <a:t>The 4</a:t>
            </a:r>
            <a:r>
              <a:rPr lang="en-US" sz="3200" b="1" baseline="30000" dirty="0" smtClean="0"/>
              <a:t>th</a:t>
            </a:r>
            <a:r>
              <a:rPr lang="en-US" sz="3200" b="1" dirty="0" smtClean="0"/>
              <a:t> Day, Genesis</a:t>
            </a:r>
            <a:r>
              <a:rPr lang="ro-RO" sz="3200" b="1" dirty="0" smtClean="0"/>
              <a:t> 1:1</a:t>
            </a:r>
            <a:r>
              <a:rPr lang="en-US" sz="3200" b="1" dirty="0" smtClean="0"/>
              <a:t>7</a:t>
            </a:r>
            <a:r>
              <a:rPr lang="ro-RO" sz="3200" b="1" dirty="0" smtClean="0"/>
              <a:t>-1</a:t>
            </a:r>
            <a:r>
              <a:rPr lang="en-US" sz="3200" b="1" dirty="0" smtClean="0"/>
              <a:t>9</a:t>
            </a:r>
            <a:endParaRPr lang="ro-RO" sz="3200" b="1" dirty="0" smtClean="0"/>
          </a:p>
          <a:p>
            <a:pPr marL="45720" indent="0" algn="ctr">
              <a:buNone/>
            </a:pPr>
            <a:endParaRPr lang="en-US" sz="3200" b="1" dirty="0" smtClean="0"/>
          </a:p>
          <a:p>
            <a:pPr marL="45720" indent="0" algn="just">
              <a:buNone/>
            </a:pPr>
            <a:r>
              <a:rPr lang="en-US" sz="2800" b="1" dirty="0" smtClean="0"/>
              <a:t>17 And </a:t>
            </a:r>
            <a:r>
              <a:rPr lang="en-US" sz="2800" b="1" dirty="0"/>
              <a:t>he set them in the firmament of heaven to shine upon the earth. </a:t>
            </a:r>
            <a:endParaRPr lang="en-US" sz="2800" b="1" dirty="0" smtClean="0"/>
          </a:p>
          <a:p>
            <a:pPr marL="45720" indent="0" algn="just">
              <a:buNone/>
            </a:pPr>
            <a:endParaRPr lang="en-US" sz="2800" b="1" dirty="0" smtClean="0"/>
          </a:p>
          <a:p>
            <a:pPr marL="45720" indent="0" algn="just">
              <a:buNone/>
            </a:pPr>
            <a:r>
              <a:rPr lang="en-US" sz="2800" b="1" dirty="0" smtClean="0"/>
              <a:t>18 And </a:t>
            </a:r>
            <a:r>
              <a:rPr lang="en-US" sz="2800" b="1" dirty="0"/>
              <a:t>to rule the day and the night, and to divide the light and the darkness. And God saw that it was good</a:t>
            </a:r>
            <a:r>
              <a:rPr lang="en-US" sz="2800" b="1" dirty="0" smtClean="0"/>
              <a:t>.</a:t>
            </a:r>
          </a:p>
          <a:p>
            <a:pPr marL="45720" indent="0" algn="just">
              <a:buNone/>
            </a:pPr>
            <a:endParaRPr lang="en-US" sz="2800" b="1" dirty="0" smtClean="0"/>
          </a:p>
          <a:p>
            <a:pPr marL="45720" indent="0" algn="just">
              <a:buNone/>
            </a:pPr>
            <a:r>
              <a:rPr lang="en-US" sz="2800" b="1" dirty="0" smtClean="0"/>
              <a:t>19 And </a:t>
            </a:r>
            <a:r>
              <a:rPr lang="en-US" sz="2800" b="1" dirty="0"/>
              <a:t>the evening and morning were the fourth day. </a:t>
            </a:r>
            <a:endParaRPr lang="ro-RO" sz="2800" b="1" dirty="0" smtClean="0"/>
          </a:p>
        </p:txBody>
      </p:sp>
    </p:spTree>
    <p:extLst>
      <p:ext uri="{BB962C8B-B14F-4D97-AF65-F5344CB8AC3E}">
        <p14:creationId xmlns:p14="http://schemas.microsoft.com/office/powerpoint/2010/main" val="224338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04800"/>
            <a:ext cx="8839199" cy="5632311"/>
          </a:xfrm>
          <a:prstGeom prst="rect">
            <a:avLst/>
          </a:prstGeom>
          <a:noFill/>
        </p:spPr>
        <p:txBody>
          <a:bodyPr wrap="square" rtlCol="0">
            <a:spAutoFit/>
          </a:bodyPr>
          <a:lstStyle/>
          <a:p>
            <a:pPr algn="ctr"/>
            <a:r>
              <a:rPr lang="en-US" sz="3600" b="1" dirty="0" smtClean="0">
                <a:solidFill>
                  <a:prstClr val="black"/>
                </a:solidFill>
              </a:rPr>
              <a:t>Questions about light</a:t>
            </a:r>
          </a:p>
          <a:p>
            <a:pPr algn="ctr"/>
            <a:endParaRPr lang="ro-RO" sz="3600" b="1" dirty="0">
              <a:solidFill>
                <a:prstClr val="black"/>
              </a:solidFill>
            </a:endParaRPr>
          </a:p>
          <a:p>
            <a:r>
              <a:rPr lang="en-US" sz="3600" b="1" dirty="0" smtClean="0">
                <a:solidFill>
                  <a:prstClr val="black"/>
                </a:solidFill>
              </a:rPr>
              <a:t>Can there be light without a radiant body / source, like stars or electrical bulbs, or fire?</a:t>
            </a:r>
          </a:p>
          <a:p>
            <a:endParaRPr lang="ro-RO" sz="3600" b="1" dirty="0" smtClean="0">
              <a:solidFill>
                <a:prstClr val="black"/>
              </a:solidFill>
            </a:endParaRPr>
          </a:p>
          <a:p>
            <a:r>
              <a:rPr lang="en-US" sz="3600" b="1" dirty="0" smtClean="0">
                <a:solidFill>
                  <a:prstClr val="black"/>
                </a:solidFill>
              </a:rPr>
              <a:t>Why it is said that God is light?</a:t>
            </a:r>
            <a:endParaRPr lang="ro-RO" sz="3600" b="1" dirty="0" smtClean="0">
              <a:solidFill>
                <a:prstClr val="black"/>
              </a:solidFill>
            </a:endParaRPr>
          </a:p>
          <a:p>
            <a:endParaRPr lang="ro-RO" sz="3600" b="1" dirty="0">
              <a:solidFill>
                <a:prstClr val="black"/>
              </a:solidFill>
            </a:endParaRPr>
          </a:p>
          <a:p>
            <a:r>
              <a:rPr lang="en-US" sz="3600" b="1" dirty="0" smtClean="0">
                <a:solidFill>
                  <a:prstClr val="black"/>
                </a:solidFill>
              </a:rPr>
              <a:t>Light is electro-magnetic radiation or wave, or it is made of particles, or it is </a:t>
            </a:r>
            <a:r>
              <a:rPr lang="en-US" sz="3600" b="1" dirty="0" smtClean="0">
                <a:solidFill>
                  <a:prstClr val="black"/>
                </a:solidFill>
              </a:rPr>
              <a:t>also </a:t>
            </a:r>
            <a:r>
              <a:rPr lang="en-US" sz="3600" b="1" dirty="0" smtClean="0">
                <a:solidFill>
                  <a:prstClr val="black"/>
                </a:solidFill>
              </a:rPr>
              <a:t>a media for transporting </a:t>
            </a:r>
            <a:r>
              <a:rPr lang="en-US" sz="3600" b="1" dirty="0" smtClean="0">
                <a:solidFill>
                  <a:prstClr val="black"/>
                </a:solidFill>
              </a:rPr>
              <a:t>information</a:t>
            </a:r>
            <a:r>
              <a:rPr lang="en-US" sz="3600" b="1" dirty="0" smtClean="0">
                <a:solidFill>
                  <a:prstClr val="black"/>
                </a:solidFill>
              </a:rPr>
              <a:t>? </a:t>
            </a:r>
            <a:endParaRPr lang="en-US" sz="3600" dirty="0">
              <a:solidFill>
                <a:prstClr val="black"/>
              </a:solidFill>
            </a:endParaRPr>
          </a:p>
        </p:txBody>
      </p:sp>
    </p:spTree>
    <p:extLst>
      <p:ext uri="{BB962C8B-B14F-4D97-AF65-F5344CB8AC3E}">
        <p14:creationId xmlns:p14="http://schemas.microsoft.com/office/powerpoint/2010/main" val="2086930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04800"/>
            <a:ext cx="8839199" cy="1200329"/>
          </a:xfrm>
          <a:prstGeom prst="rect">
            <a:avLst/>
          </a:prstGeom>
          <a:noFill/>
        </p:spPr>
        <p:txBody>
          <a:bodyPr wrap="square" rtlCol="0">
            <a:spAutoFit/>
          </a:bodyPr>
          <a:lstStyle/>
          <a:p>
            <a:pPr algn="ctr"/>
            <a:r>
              <a:rPr lang="en-US" sz="3600" b="1" dirty="0" smtClean="0">
                <a:solidFill>
                  <a:prstClr val="black"/>
                </a:solidFill>
              </a:rPr>
              <a:t>Questions about lights</a:t>
            </a:r>
            <a:r>
              <a:rPr lang="ro-RO" sz="3600" b="1" dirty="0" smtClean="0">
                <a:solidFill>
                  <a:prstClr val="black"/>
                </a:solidFill>
              </a:rPr>
              <a:t>:</a:t>
            </a:r>
          </a:p>
          <a:p>
            <a:endParaRPr lang="ro-RO" sz="3600" b="1" dirty="0">
              <a:solidFill>
                <a:prstClr val="black"/>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82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075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8534399" cy="4647426"/>
          </a:xfrm>
          <a:prstGeom prst="rect">
            <a:avLst/>
          </a:prstGeom>
          <a:noFill/>
        </p:spPr>
        <p:txBody>
          <a:bodyPr wrap="square" rtlCol="0">
            <a:spAutoFit/>
          </a:bodyPr>
          <a:lstStyle/>
          <a:p>
            <a:pPr algn="ctr"/>
            <a:r>
              <a:rPr lang="en-US" sz="4000" b="1" dirty="0" smtClean="0">
                <a:solidFill>
                  <a:prstClr val="black"/>
                </a:solidFill>
                <a:latin typeface="Gentium Plus" pitchFamily="2" charset="0"/>
                <a:ea typeface="Gentium Plus" pitchFamily="2" charset="0"/>
                <a:cs typeface="Gentium Plus" pitchFamily="2" charset="0"/>
              </a:rPr>
              <a:t>Check the </a:t>
            </a:r>
            <a:r>
              <a:rPr lang="en-US" sz="4000" b="1" dirty="0" smtClean="0">
                <a:solidFill>
                  <a:prstClr val="black"/>
                </a:solidFill>
                <a:latin typeface="Gentium Plus" pitchFamily="2" charset="0"/>
                <a:ea typeface="Gentium Plus" pitchFamily="2" charset="0"/>
                <a:cs typeface="Gentium Plus" pitchFamily="2" charset="0"/>
              </a:rPr>
              <a:t>Symbol of light in the Bible</a:t>
            </a:r>
            <a:endParaRPr lang="ro-RO" sz="4000" b="1" dirty="0" smtClean="0">
              <a:solidFill>
                <a:prstClr val="black"/>
              </a:solidFill>
              <a:latin typeface="Gentium Plus" pitchFamily="2" charset="0"/>
              <a:ea typeface="Gentium Plus" pitchFamily="2" charset="0"/>
              <a:cs typeface="Gentium Plus" pitchFamily="2" charset="0"/>
            </a:endParaRPr>
          </a:p>
          <a:p>
            <a:endParaRPr lang="ro-RO" sz="4000" b="1" dirty="0" smtClean="0">
              <a:solidFill>
                <a:prstClr val="black"/>
              </a:solidFill>
              <a:latin typeface="Gentium Plus" pitchFamily="2" charset="0"/>
              <a:ea typeface="Gentium Plus" pitchFamily="2" charset="0"/>
              <a:cs typeface="Gentium Plus" pitchFamily="2" charset="0"/>
            </a:endParaRPr>
          </a:p>
          <a:p>
            <a:r>
              <a:rPr lang="en-US" sz="3600" b="1" dirty="0" smtClean="0">
                <a:solidFill>
                  <a:prstClr val="black"/>
                </a:solidFill>
                <a:latin typeface="Gentium Plus" pitchFamily="2" charset="0"/>
                <a:ea typeface="Gentium Plus" pitchFamily="2" charset="0"/>
                <a:cs typeface="Gentium Plus" pitchFamily="2" charset="0"/>
              </a:rPr>
              <a:t>John </a:t>
            </a:r>
            <a:r>
              <a:rPr lang="ro-RO" sz="3600" b="1" dirty="0" smtClean="0">
                <a:solidFill>
                  <a:prstClr val="black"/>
                </a:solidFill>
                <a:latin typeface="Gentium Plus" pitchFamily="2" charset="0"/>
                <a:ea typeface="Gentium Plus" pitchFamily="2" charset="0"/>
                <a:cs typeface="Gentium Plus" pitchFamily="2" charset="0"/>
              </a:rPr>
              <a:t> 8: </a:t>
            </a:r>
            <a:r>
              <a:rPr lang="vi-VN" sz="3600" b="1" dirty="0">
                <a:latin typeface="Gentium Plus" pitchFamily="2" charset="0"/>
                <a:ea typeface="Gentium Plus" pitchFamily="2" charset="0"/>
                <a:cs typeface="Gentium Plus" pitchFamily="2" charset="0"/>
              </a:rPr>
              <a:t>12. </a:t>
            </a:r>
            <a:r>
              <a:rPr lang="en-US" sz="3600" b="1" dirty="0" smtClean="0">
                <a:latin typeface="Gentium Plus" pitchFamily="2" charset="0"/>
                <a:ea typeface="Gentium Plus" pitchFamily="2" charset="0"/>
                <a:cs typeface="Gentium Plus" pitchFamily="2" charset="0"/>
              </a:rPr>
              <a:t> Jesus – light of the world…</a:t>
            </a:r>
          </a:p>
          <a:p>
            <a:endParaRPr lang="ro-RO" sz="3600" dirty="0" smtClean="0">
              <a:solidFill>
                <a:srgbClr val="000000"/>
              </a:solidFill>
              <a:latin typeface="Gentium Plus" pitchFamily="2" charset="0"/>
              <a:ea typeface="Gentium Plus" pitchFamily="2" charset="0"/>
              <a:cs typeface="Gentium Plus" pitchFamily="2" charset="0"/>
            </a:endParaRPr>
          </a:p>
          <a:p>
            <a:r>
              <a:rPr lang="en-US" sz="3600" b="1" dirty="0" smtClean="0">
                <a:solidFill>
                  <a:srgbClr val="000000"/>
                </a:solidFill>
                <a:latin typeface="Gentium Plus" pitchFamily="2" charset="0"/>
                <a:ea typeface="Gentium Plus" pitchFamily="2" charset="0"/>
                <a:cs typeface="Gentium Plus" pitchFamily="2" charset="0"/>
              </a:rPr>
              <a:t>John </a:t>
            </a:r>
            <a:r>
              <a:rPr lang="ro-RO" sz="3600" b="1" dirty="0" smtClean="0">
                <a:solidFill>
                  <a:srgbClr val="000000"/>
                </a:solidFill>
                <a:latin typeface="Gentium Plus" pitchFamily="2" charset="0"/>
                <a:ea typeface="Gentium Plus" pitchFamily="2" charset="0"/>
                <a:cs typeface="Gentium Plus" pitchFamily="2" charset="0"/>
              </a:rPr>
              <a:t> 1:</a:t>
            </a:r>
            <a:r>
              <a:rPr lang="vi-VN" sz="3600" b="1" dirty="0" smtClean="0">
                <a:solidFill>
                  <a:srgbClr val="000000"/>
                </a:solidFill>
                <a:latin typeface="Gentium Plus" pitchFamily="2" charset="0"/>
                <a:ea typeface="Gentium Plus" pitchFamily="2" charset="0"/>
                <a:cs typeface="Gentium Plus" pitchFamily="2" charset="0"/>
              </a:rPr>
              <a:t>4</a:t>
            </a:r>
            <a:r>
              <a:rPr lang="vi-VN" sz="3600" b="1" dirty="0">
                <a:solidFill>
                  <a:srgbClr val="000000"/>
                </a:solidFill>
                <a:latin typeface="Gentium Plus" pitchFamily="2" charset="0"/>
                <a:ea typeface="Gentium Plus" pitchFamily="2" charset="0"/>
                <a:cs typeface="Gentium Plus" pitchFamily="2" charset="0"/>
              </a:rPr>
              <a:t>. </a:t>
            </a:r>
            <a:r>
              <a:rPr lang="en-US" sz="3600" b="1" dirty="0" smtClean="0">
                <a:solidFill>
                  <a:srgbClr val="000000"/>
                </a:solidFill>
                <a:latin typeface="Gentium Plus" pitchFamily="2" charset="0"/>
                <a:ea typeface="Gentium Plus" pitchFamily="2" charset="0"/>
                <a:cs typeface="Gentium Plus" pitchFamily="2" charset="0"/>
              </a:rPr>
              <a:t> Jesus, the true light of people</a:t>
            </a:r>
            <a:r>
              <a:rPr lang="vi-VN" sz="3600" b="1" dirty="0">
                <a:latin typeface="Gentium Plus" pitchFamily="2" charset="0"/>
                <a:ea typeface="Gentium Plus" pitchFamily="2" charset="0"/>
                <a:cs typeface="Gentium Plus" pitchFamily="2" charset="0"/>
              </a:rPr>
              <a:t/>
            </a:r>
            <a:br>
              <a:rPr lang="vi-VN" sz="3600" b="1" dirty="0">
                <a:latin typeface="Gentium Plus" pitchFamily="2" charset="0"/>
                <a:ea typeface="Gentium Plus" pitchFamily="2" charset="0"/>
                <a:cs typeface="Gentium Plus" pitchFamily="2" charset="0"/>
              </a:rPr>
            </a:br>
            <a:endParaRPr lang="ro-RO" sz="3600" b="1" dirty="0" smtClean="0">
              <a:latin typeface="Gentium Plus" pitchFamily="2" charset="0"/>
              <a:ea typeface="Gentium Plus" pitchFamily="2" charset="0"/>
              <a:cs typeface="Gentium Plus" pitchFamily="2" charset="0"/>
            </a:endParaRPr>
          </a:p>
          <a:p>
            <a:r>
              <a:rPr lang="en-US" sz="3600" b="1" dirty="0" smtClean="0">
                <a:latin typeface="Gentium Plus" pitchFamily="2" charset="0"/>
                <a:ea typeface="Gentium Plus" pitchFamily="2" charset="0"/>
                <a:cs typeface="Gentium Plus" pitchFamily="2" charset="0"/>
              </a:rPr>
              <a:t>James</a:t>
            </a:r>
            <a:r>
              <a:rPr lang="ro-RO" sz="3600" b="1" dirty="0" smtClean="0">
                <a:latin typeface="Gentium Plus" pitchFamily="2" charset="0"/>
                <a:ea typeface="Gentium Plus" pitchFamily="2" charset="0"/>
                <a:cs typeface="Gentium Plus" pitchFamily="2" charset="0"/>
              </a:rPr>
              <a:t> 1:</a:t>
            </a:r>
            <a:r>
              <a:rPr lang="vi-VN" sz="3600" b="1" dirty="0" smtClean="0">
                <a:latin typeface="Gentium Plus" pitchFamily="2" charset="0"/>
                <a:ea typeface="Gentium Plus" pitchFamily="2" charset="0"/>
                <a:cs typeface="Gentium Plus" pitchFamily="2" charset="0"/>
              </a:rPr>
              <a:t>17</a:t>
            </a:r>
            <a:r>
              <a:rPr lang="ro-RO" sz="3600" b="1" dirty="0" smtClean="0">
                <a:latin typeface="Gentium Plus" pitchFamily="2" charset="0"/>
                <a:ea typeface="Gentium Plus" pitchFamily="2" charset="0"/>
                <a:cs typeface="Gentium Plus" pitchFamily="2" charset="0"/>
              </a:rPr>
              <a:t>, ... </a:t>
            </a:r>
            <a:r>
              <a:rPr lang="vi-VN" sz="3600" b="1" dirty="0" smtClean="0">
                <a:latin typeface="Gentium Plus" pitchFamily="2" charset="0"/>
                <a:ea typeface="Gentium Plus" pitchFamily="2" charset="0"/>
                <a:cs typeface="Gentium Plus" pitchFamily="2" charset="0"/>
              </a:rPr>
              <a:t> </a:t>
            </a:r>
            <a:r>
              <a:rPr lang="en-US" sz="3600" b="1" dirty="0" smtClean="0">
                <a:latin typeface="Gentium Plus" pitchFamily="2" charset="0"/>
                <a:ea typeface="Gentium Plus" pitchFamily="2" charset="0"/>
                <a:cs typeface="Gentium Plus" pitchFamily="2" charset="0"/>
              </a:rPr>
              <a:t>God, the father of light (lights…)</a:t>
            </a:r>
            <a:endParaRPr lang="ro-RO" sz="3600" b="1" dirty="0" smtClean="0">
              <a:solidFill>
                <a:prstClr val="black"/>
              </a:solidFill>
              <a:latin typeface="Gentium Plus" pitchFamily="2" charset="0"/>
              <a:ea typeface="Gentium Plus" pitchFamily="2" charset="0"/>
              <a:cs typeface="Gentium Plus" pitchFamily="2" charset="0"/>
            </a:endParaRPr>
          </a:p>
        </p:txBody>
      </p:sp>
    </p:spTree>
    <p:extLst>
      <p:ext uri="{BB962C8B-B14F-4D97-AF65-F5344CB8AC3E}">
        <p14:creationId xmlns:p14="http://schemas.microsoft.com/office/powerpoint/2010/main" val="254754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62000" y="346075"/>
            <a:ext cx="7924800" cy="2016125"/>
          </a:xfrm>
        </p:spPr>
        <p:txBody>
          <a:bodyPr>
            <a:noAutofit/>
          </a:bodyPr>
          <a:lstStyle/>
          <a:p>
            <a:pPr marL="45720" indent="0" algn="ctr">
              <a:buNone/>
            </a:pPr>
            <a:r>
              <a:rPr lang="ro-RO" sz="4400" b="1" dirty="0" smtClean="0">
                <a:latin typeface="Rage Italic" panose="03070502040507070304" pitchFamily="66" charset="0"/>
                <a:cs typeface="MV Boli" panose="02000500030200090000" pitchFamily="2" charset="0"/>
              </a:rPr>
              <a:t>The Bible story says that God has created the Universe – and the Earth, in 6 days... </a:t>
            </a:r>
          </a:p>
          <a:p>
            <a:pPr marL="45720" indent="0" algn="ctr">
              <a:buNone/>
            </a:pPr>
            <a:r>
              <a:rPr lang="ro-RO" sz="4400" b="1" dirty="0" smtClean="0">
                <a:latin typeface="Rage Italic" panose="03070502040507070304" pitchFamily="66" charset="0"/>
                <a:cs typeface="MV Boli" panose="02000500030200090000" pitchFamily="2" charset="0"/>
              </a:rPr>
              <a:t>And  in the 7th he had a good rest</a:t>
            </a:r>
            <a:endParaRPr lang="en-US" sz="4400" b="1" dirty="0">
              <a:latin typeface="Rage Italic" panose="03070502040507070304" pitchFamily="66" charset="0"/>
              <a:cs typeface="MV Boli" panose="02000500030200090000" pitchFamily="2" charset="0"/>
            </a:endParaRPr>
          </a:p>
        </p:txBody>
      </p:sp>
      <p:sp>
        <p:nvSpPr>
          <p:cNvPr id="2" name="AutoShape 2" descr="Image result for creation universe"/>
          <p:cNvSpPr>
            <a:spLocks noChangeAspect="1" noChangeArrowheads="1"/>
          </p:cNvSpPr>
          <p:nvPr/>
        </p:nvSpPr>
        <p:spPr bwMode="auto">
          <a:xfrm>
            <a:off x="155575" y="-830263"/>
            <a:ext cx="240982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creation universe"/>
          <p:cNvSpPr>
            <a:spLocks noChangeAspect="1" noChangeArrowheads="1"/>
          </p:cNvSpPr>
          <p:nvPr/>
        </p:nvSpPr>
        <p:spPr bwMode="auto">
          <a:xfrm>
            <a:off x="307975" y="-677863"/>
            <a:ext cx="240982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creation universe"/>
          <p:cNvSpPr>
            <a:spLocks noChangeAspect="1" noChangeArrowheads="1"/>
          </p:cNvSpPr>
          <p:nvPr/>
        </p:nvSpPr>
        <p:spPr bwMode="auto">
          <a:xfrm>
            <a:off x="460375" y="-525463"/>
            <a:ext cx="240982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399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015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4462760"/>
          </a:xfrm>
          <a:prstGeom prst="rect">
            <a:avLst/>
          </a:prstGeom>
          <a:noFill/>
        </p:spPr>
        <p:txBody>
          <a:bodyPr wrap="square" rtlCol="0">
            <a:spAutoFit/>
          </a:bodyPr>
          <a:lstStyle/>
          <a:p>
            <a:endParaRPr lang="ro-RO" sz="2800" b="1" dirty="0" smtClean="0">
              <a:latin typeface="Gentium Plus" pitchFamily="2" charset="0"/>
              <a:ea typeface="Gentium Plus" pitchFamily="2" charset="0"/>
              <a:cs typeface="Gentium Plus" pitchFamily="2" charset="0"/>
            </a:endParaRPr>
          </a:p>
          <a:p>
            <a:r>
              <a:rPr lang="en-US" sz="3600" b="1" dirty="0" smtClean="0">
                <a:solidFill>
                  <a:prstClr val="black"/>
                </a:solidFill>
                <a:latin typeface="Gentium Plus" pitchFamily="2" charset="0"/>
                <a:ea typeface="Gentium Plus" pitchFamily="2" charset="0"/>
                <a:cs typeface="Gentium Plus" pitchFamily="2" charset="0"/>
              </a:rPr>
              <a:t>Check t</a:t>
            </a:r>
            <a:r>
              <a:rPr lang="en-US" sz="3600" b="1" dirty="0" smtClean="0">
                <a:solidFill>
                  <a:prstClr val="black"/>
                </a:solidFill>
                <a:latin typeface="Gentium Plus" pitchFamily="2" charset="0"/>
                <a:ea typeface="Gentium Plus" pitchFamily="2" charset="0"/>
                <a:cs typeface="Gentium Plus" pitchFamily="2" charset="0"/>
              </a:rPr>
              <a:t>he </a:t>
            </a:r>
            <a:r>
              <a:rPr lang="en-US" sz="3600" b="1" dirty="0">
                <a:solidFill>
                  <a:prstClr val="black"/>
                </a:solidFill>
                <a:latin typeface="Gentium Plus" pitchFamily="2" charset="0"/>
                <a:ea typeface="Gentium Plus" pitchFamily="2" charset="0"/>
                <a:cs typeface="Gentium Plus" pitchFamily="2" charset="0"/>
              </a:rPr>
              <a:t>Symbol of light in the Bible</a:t>
            </a:r>
            <a:endParaRPr lang="ro-RO" sz="3600" b="1" dirty="0">
              <a:solidFill>
                <a:prstClr val="black"/>
              </a:solidFill>
              <a:latin typeface="Gentium Plus" pitchFamily="2" charset="0"/>
              <a:ea typeface="Gentium Plus" pitchFamily="2" charset="0"/>
              <a:cs typeface="Gentium Plus" pitchFamily="2" charset="0"/>
            </a:endParaRPr>
          </a:p>
          <a:p>
            <a:endParaRPr lang="ro-RO" sz="3600" b="1" dirty="0" smtClean="0">
              <a:latin typeface="Gentium Plus" pitchFamily="2" charset="0"/>
              <a:ea typeface="Gentium Plus" pitchFamily="2" charset="0"/>
              <a:cs typeface="Gentium Plus" pitchFamily="2" charset="0"/>
            </a:endParaRPr>
          </a:p>
          <a:p>
            <a:r>
              <a:rPr lang="ro-RO" sz="3600" b="1" dirty="0" smtClean="0">
                <a:latin typeface="Gentium Plus" pitchFamily="2" charset="0"/>
                <a:ea typeface="Gentium Plus" pitchFamily="2" charset="0"/>
                <a:cs typeface="Gentium Plus" pitchFamily="2" charset="0"/>
              </a:rPr>
              <a:t>E</a:t>
            </a:r>
            <a:r>
              <a:rPr lang="en-US" sz="3600" b="1" dirty="0" err="1" smtClean="0">
                <a:latin typeface="Gentium Plus" pitchFamily="2" charset="0"/>
                <a:ea typeface="Gentium Plus" pitchFamily="2" charset="0"/>
                <a:cs typeface="Gentium Plus" pitchFamily="2" charset="0"/>
              </a:rPr>
              <a:t>phesians</a:t>
            </a:r>
            <a:r>
              <a:rPr lang="ro-RO" sz="3600" b="1" dirty="0" smtClean="0">
                <a:latin typeface="Gentium Plus" pitchFamily="2" charset="0"/>
                <a:ea typeface="Gentium Plus" pitchFamily="2" charset="0"/>
                <a:cs typeface="Gentium Plus" pitchFamily="2" charset="0"/>
              </a:rPr>
              <a:t> 5:</a:t>
            </a:r>
            <a:r>
              <a:rPr lang="vi-VN" sz="3600" b="1" dirty="0" smtClean="0">
                <a:latin typeface="Gentium Plus" pitchFamily="2" charset="0"/>
                <a:ea typeface="Gentium Plus" pitchFamily="2" charset="0"/>
                <a:cs typeface="Gentium Plus" pitchFamily="2" charset="0"/>
              </a:rPr>
              <a:t>8</a:t>
            </a:r>
            <a:r>
              <a:rPr lang="vi-VN" sz="3600" b="1" dirty="0">
                <a:latin typeface="Gentium Plus" pitchFamily="2" charset="0"/>
                <a:ea typeface="Gentium Plus" pitchFamily="2" charset="0"/>
                <a:cs typeface="Gentium Plus" pitchFamily="2" charset="0"/>
              </a:rPr>
              <a:t>. </a:t>
            </a:r>
            <a:r>
              <a:rPr lang="en-US" sz="3600" b="1" dirty="0" smtClean="0">
                <a:latin typeface="Gentium Plus" pitchFamily="2" charset="0"/>
                <a:ea typeface="Gentium Plus" pitchFamily="2" charset="0"/>
                <a:cs typeface="Gentium Plus" pitchFamily="2" charset="0"/>
              </a:rPr>
              <a:t>we are lights in the world, because of the Lord…</a:t>
            </a:r>
            <a:r>
              <a:rPr lang="vi-VN" sz="3600" b="1" dirty="0">
                <a:latin typeface="Gentium Plus" pitchFamily="2" charset="0"/>
                <a:ea typeface="Gentium Plus" pitchFamily="2" charset="0"/>
                <a:cs typeface="Gentium Plus" pitchFamily="2" charset="0"/>
              </a:rPr>
              <a:t/>
            </a:r>
            <a:br>
              <a:rPr lang="vi-VN" sz="3600" b="1" dirty="0">
                <a:latin typeface="Gentium Plus" pitchFamily="2" charset="0"/>
                <a:ea typeface="Gentium Plus" pitchFamily="2" charset="0"/>
                <a:cs typeface="Gentium Plus" pitchFamily="2" charset="0"/>
              </a:rPr>
            </a:br>
            <a:endParaRPr lang="ro-RO" sz="3600" b="1" dirty="0">
              <a:solidFill>
                <a:prstClr val="black"/>
              </a:solidFill>
              <a:latin typeface="Gentium Plus" pitchFamily="2" charset="0"/>
              <a:ea typeface="Gentium Plus" pitchFamily="2" charset="0"/>
              <a:cs typeface="Gentium Plus" pitchFamily="2" charset="0"/>
            </a:endParaRPr>
          </a:p>
          <a:p>
            <a:r>
              <a:rPr lang="vi-VN" sz="3600" b="1" dirty="0">
                <a:latin typeface="Gentium Plus" pitchFamily="2" charset="0"/>
                <a:ea typeface="Gentium Plus" pitchFamily="2" charset="0"/>
                <a:cs typeface="Gentium Plus" pitchFamily="2" charset="0"/>
              </a:rPr>
              <a:t>Psa. 36:9. </a:t>
            </a:r>
            <a:r>
              <a:rPr lang="en-US" sz="3600" b="1" dirty="0" smtClean="0">
                <a:latin typeface="Gentium Plus" pitchFamily="2" charset="0"/>
                <a:ea typeface="Gentium Plus" pitchFamily="2" charset="0"/>
                <a:cs typeface="Gentium Plus" pitchFamily="2" charset="0"/>
              </a:rPr>
              <a:t>We see light, through God’s light…</a:t>
            </a:r>
            <a:endParaRPr lang="vi-VN" sz="3600" dirty="0">
              <a:solidFill>
                <a:srgbClr val="C00000"/>
              </a:solidFill>
            </a:endParaRPr>
          </a:p>
        </p:txBody>
      </p:sp>
    </p:spTree>
    <p:extLst>
      <p:ext uri="{BB962C8B-B14F-4D97-AF65-F5344CB8AC3E}">
        <p14:creationId xmlns:p14="http://schemas.microsoft.com/office/powerpoint/2010/main" val="291338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4216539"/>
          </a:xfrm>
          <a:prstGeom prst="rect">
            <a:avLst/>
          </a:prstGeom>
          <a:noFill/>
        </p:spPr>
        <p:txBody>
          <a:bodyPr wrap="square" rtlCol="0">
            <a:spAutoFit/>
          </a:bodyPr>
          <a:lstStyle/>
          <a:p>
            <a:endParaRPr lang="en-US" sz="2800" dirty="0"/>
          </a:p>
          <a:p>
            <a:r>
              <a:rPr lang="en-US" sz="4000" b="1" dirty="0" smtClean="0">
                <a:solidFill>
                  <a:prstClr val="black"/>
                </a:solidFill>
                <a:latin typeface="Gentium Plus" pitchFamily="2" charset="0"/>
                <a:ea typeface="Gentium Plus" pitchFamily="2" charset="0"/>
                <a:cs typeface="Gentium Plus" pitchFamily="2" charset="0"/>
              </a:rPr>
              <a:t>Check the </a:t>
            </a:r>
            <a:r>
              <a:rPr lang="en-US" sz="4000" b="1" dirty="0">
                <a:solidFill>
                  <a:prstClr val="black"/>
                </a:solidFill>
                <a:latin typeface="Gentium Plus" pitchFamily="2" charset="0"/>
                <a:ea typeface="Gentium Plus" pitchFamily="2" charset="0"/>
                <a:cs typeface="Gentium Plus" pitchFamily="2" charset="0"/>
              </a:rPr>
              <a:t>Symbol of light in the Bible</a:t>
            </a:r>
            <a:endParaRPr lang="ro-RO" sz="4000" b="1" dirty="0">
              <a:solidFill>
                <a:prstClr val="black"/>
              </a:solidFill>
              <a:latin typeface="Gentium Plus" pitchFamily="2" charset="0"/>
              <a:ea typeface="Gentium Plus" pitchFamily="2" charset="0"/>
              <a:cs typeface="Gentium Plus" pitchFamily="2" charset="0"/>
            </a:endParaRPr>
          </a:p>
          <a:p>
            <a:endParaRPr lang="ro-RO" sz="4000" b="1" dirty="0" smtClean="0">
              <a:solidFill>
                <a:prstClr val="black"/>
              </a:solidFill>
              <a:latin typeface="Gentium Plus" pitchFamily="2" charset="0"/>
              <a:ea typeface="Gentium Plus" pitchFamily="2" charset="0"/>
              <a:cs typeface="Gentium Plus" pitchFamily="2" charset="0"/>
            </a:endParaRPr>
          </a:p>
          <a:p>
            <a:r>
              <a:rPr lang="vi-VN" sz="4000" b="1" dirty="0" smtClean="0">
                <a:solidFill>
                  <a:prstClr val="black"/>
                </a:solidFill>
                <a:latin typeface="Gentium Plus" pitchFamily="2" charset="0"/>
                <a:ea typeface="Gentium Plus" pitchFamily="2" charset="0"/>
                <a:cs typeface="Gentium Plus" pitchFamily="2" charset="0"/>
              </a:rPr>
              <a:t>1 Tim 6. 14. </a:t>
            </a:r>
            <a:r>
              <a:rPr lang="en-US" sz="4000" b="1" dirty="0" smtClean="0">
                <a:solidFill>
                  <a:prstClr val="black"/>
                </a:solidFill>
                <a:latin typeface="Gentium Plus" pitchFamily="2" charset="0"/>
                <a:ea typeface="Gentium Plus" pitchFamily="2" charset="0"/>
                <a:cs typeface="Gentium Plus" pitchFamily="2" charset="0"/>
              </a:rPr>
              <a:t> God…. The only immortal one, who dwells in a light no one cannot get near…</a:t>
            </a:r>
            <a:endParaRPr lang="ro-RO" sz="4000" b="1" dirty="0" smtClean="0">
              <a:solidFill>
                <a:prstClr val="black"/>
              </a:solidFill>
              <a:latin typeface="Gentium Plus" pitchFamily="2" charset="0"/>
              <a:ea typeface="Gentium Plus" pitchFamily="2" charset="0"/>
              <a:cs typeface="Gentium Plus" pitchFamily="2" charset="0"/>
            </a:endParaRPr>
          </a:p>
          <a:p>
            <a:endParaRPr lang="ro-RO" sz="4000" b="1" dirty="0" smtClean="0">
              <a:solidFill>
                <a:prstClr val="black"/>
              </a:solidFill>
              <a:latin typeface="Gentium Plus" pitchFamily="2" charset="0"/>
              <a:ea typeface="Gentium Plus" pitchFamily="2" charset="0"/>
              <a:cs typeface="Gentium Plus" pitchFamily="2" charset="0"/>
            </a:endParaRPr>
          </a:p>
        </p:txBody>
      </p:sp>
    </p:spTree>
    <p:extLst>
      <p:ext uri="{BB962C8B-B14F-4D97-AF65-F5344CB8AC3E}">
        <p14:creationId xmlns:p14="http://schemas.microsoft.com/office/powerpoint/2010/main" val="3887389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522" y="2438400"/>
            <a:ext cx="6858000" cy="2590800"/>
          </a:xfrm>
          <a:prstGeom prst="rect">
            <a:avLst/>
          </a:prstGeom>
        </p:spPr>
      </p:pic>
      <p:sp>
        <p:nvSpPr>
          <p:cNvPr id="5" name="TextBox 4"/>
          <p:cNvSpPr txBox="1"/>
          <p:nvPr/>
        </p:nvSpPr>
        <p:spPr>
          <a:xfrm>
            <a:off x="152400" y="304800"/>
            <a:ext cx="8839199" cy="2308324"/>
          </a:xfrm>
          <a:prstGeom prst="rect">
            <a:avLst/>
          </a:prstGeom>
          <a:noFill/>
        </p:spPr>
        <p:txBody>
          <a:bodyPr wrap="square" rtlCol="0">
            <a:spAutoFit/>
          </a:bodyPr>
          <a:lstStyle/>
          <a:p>
            <a:pPr algn="ctr"/>
            <a:r>
              <a:rPr lang="en-US" sz="3600" b="1" dirty="0" smtClean="0">
                <a:solidFill>
                  <a:prstClr val="black"/>
                </a:solidFill>
              </a:rPr>
              <a:t>Light is a media that can carry information –as a wave and as a particle, very often in laser form (holograms, for example)</a:t>
            </a:r>
            <a:endParaRPr lang="ro-RO" sz="3600" b="1" dirty="0" smtClean="0">
              <a:solidFill>
                <a:prstClr val="black"/>
              </a:solidFill>
            </a:endParaRPr>
          </a:p>
          <a:p>
            <a:endParaRPr lang="ro-RO" sz="3600" b="1" dirty="0">
              <a:solidFill>
                <a:prstClr val="black"/>
              </a:solidFill>
            </a:endParaRPr>
          </a:p>
        </p:txBody>
      </p:sp>
    </p:spTree>
    <p:extLst>
      <p:ext uri="{BB962C8B-B14F-4D97-AF65-F5344CB8AC3E}">
        <p14:creationId xmlns:p14="http://schemas.microsoft.com/office/powerpoint/2010/main" val="993544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79" y="1615621"/>
            <a:ext cx="7620000" cy="4711700"/>
          </a:xfrm>
          <a:prstGeom prst="rect">
            <a:avLst/>
          </a:prstGeom>
        </p:spPr>
      </p:pic>
      <p:sp>
        <p:nvSpPr>
          <p:cNvPr id="3" name="TextBox 2"/>
          <p:cNvSpPr txBox="1"/>
          <p:nvPr/>
        </p:nvSpPr>
        <p:spPr>
          <a:xfrm>
            <a:off x="152400" y="304800"/>
            <a:ext cx="8839199" cy="1754326"/>
          </a:xfrm>
          <a:prstGeom prst="rect">
            <a:avLst/>
          </a:prstGeom>
          <a:noFill/>
        </p:spPr>
        <p:txBody>
          <a:bodyPr wrap="square" rtlCol="0">
            <a:spAutoFit/>
          </a:bodyPr>
          <a:lstStyle/>
          <a:p>
            <a:pPr algn="ctr"/>
            <a:r>
              <a:rPr lang="en-US" sz="3600" b="1" dirty="0" smtClean="0">
                <a:solidFill>
                  <a:prstClr val="black"/>
                </a:solidFill>
              </a:rPr>
              <a:t>A picture one probably could see in the first three days</a:t>
            </a:r>
            <a:r>
              <a:rPr lang="ro-RO" sz="3600" b="1" dirty="0" smtClean="0">
                <a:solidFill>
                  <a:prstClr val="black"/>
                </a:solidFill>
              </a:rPr>
              <a:t>:</a:t>
            </a:r>
            <a:endParaRPr lang="ro-RO" sz="3600" b="1" dirty="0" smtClean="0">
              <a:solidFill>
                <a:prstClr val="black"/>
              </a:solidFill>
            </a:endParaRPr>
          </a:p>
          <a:p>
            <a:endParaRPr lang="ro-RO" sz="3600" b="1" dirty="0">
              <a:solidFill>
                <a:prstClr val="black"/>
              </a:solidFill>
            </a:endParaRPr>
          </a:p>
        </p:txBody>
      </p:sp>
    </p:spTree>
    <p:extLst>
      <p:ext uri="{BB962C8B-B14F-4D97-AF65-F5344CB8AC3E}">
        <p14:creationId xmlns:p14="http://schemas.microsoft.com/office/powerpoint/2010/main" val="1300148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534399" cy="954107"/>
          </a:xfrm>
          <a:prstGeom prst="rect">
            <a:avLst/>
          </a:prstGeom>
          <a:noFill/>
        </p:spPr>
        <p:txBody>
          <a:bodyPr wrap="square" rtlCol="0">
            <a:spAutoFit/>
          </a:bodyPr>
          <a:lstStyle/>
          <a:p>
            <a:pPr algn="ctr"/>
            <a:r>
              <a:rPr lang="en-US" sz="2800" b="1" dirty="0" smtClean="0">
                <a:solidFill>
                  <a:prstClr val="black"/>
                </a:solidFill>
              </a:rPr>
              <a:t>A picture like this could be seen only in the</a:t>
            </a:r>
            <a:r>
              <a:rPr lang="en-US" sz="2800" b="1" dirty="0" smtClean="0">
                <a:solidFill>
                  <a:prstClr val="black"/>
                </a:solidFill>
              </a:rPr>
              <a:t> </a:t>
            </a:r>
            <a:r>
              <a:rPr lang="en-US" sz="2800" b="1" dirty="0" smtClean="0">
                <a:solidFill>
                  <a:prstClr val="black"/>
                </a:solidFill>
              </a:rPr>
              <a:t>4</a:t>
            </a:r>
            <a:r>
              <a:rPr lang="en-US" sz="2800" b="1" baseline="30000" dirty="0" smtClean="0">
                <a:solidFill>
                  <a:prstClr val="black"/>
                </a:solidFill>
              </a:rPr>
              <a:t>th</a:t>
            </a:r>
            <a:r>
              <a:rPr lang="en-US" sz="2800" b="1" dirty="0" smtClean="0">
                <a:solidFill>
                  <a:prstClr val="black"/>
                </a:solidFill>
              </a:rPr>
              <a:t> day</a:t>
            </a:r>
            <a:r>
              <a:rPr lang="en-US" sz="2800" b="1" dirty="0" smtClean="0">
                <a:solidFill>
                  <a:prstClr val="black"/>
                </a:solidFill>
              </a:rPr>
              <a:t>… why?</a:t>
            </a:r>
            <a:endParaRPr lang="en-US"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5906"/>
            <a:ext cx="9144000" cy="5322094"/>
          </a:xfrm>
          <a:prstGeom prst="rect">
            <a:avLst/>
          </a:prstGeom>
        </p:spPr>
      </p:pic>
    </p:spTree>
    <p:extLst>
      <p:ext uri="{BB962C8B-B14F-4D97-AF65-F5344CB8AC3E}">
        <p14:creationId xmlns:p14="http://schemas.microsoft.com/office/powerpoint/2010/main" val="45493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7278" y="627965"/>
            <a:ext cx="7582693" cy="646331"/>
          </a:xfrm>
          <a:prstGeom prst="rect">
            <a:avLst/>
          </a:prstGeom>
          <a:noFill/>
        </p:spPr>
        <p:txBody>
          <a:bodyPr wrap="square" rtlCol="0">
            <a:spAutoFit/>
          </a:bodyPr>
          <a:lstStyle/>
          <a:p>
            <a:r>
              <a:rPr lang="en-US" sz="3600" dirty="0" smtClean="0"/>
              <a:t>The 4</a:t>
            </a:r>
            <a:r>
              <a:rPr lang="en-US" sz="3600" baseline="30000" dirty="0" smtClean="0"/>
              <a:t>th</a:t>
            </a:r>
            <a:r>
              <a:rPr lang="en-US" sz="3600" dirty="0" smtClean="0"/>
              <a:t> day…</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752600"/>
            <a:ext cx="7582693" cy="4724400"/>
          </a:xfrm>
          <a:prstGeom prst="rect">
            <a:avLst/>
          </a:prstGeom>
        </p:spPr>
      </p:pic>
    </p:spTree>
    <p:extLst>
      <p:ext uri="{BB962C8B-B14F-4D97-AF65-F5344CB8AC3E}">
        <p14:creationId xmlns:p14="http://schemas.microsoft.com/office/powerpoint/2010/main" val="1505712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952" y="457200"/>
            <a:ext cx="8305799" cy="1200329"/>
          </a:xfrm>
          <a:prstGeom prst="rect">
            <a:avLst/>
          </a:prstGeom>
          <a:noFill/>
        </p:spPr>
        <p:txBody>
          <a:bodyPr wrap="square" rtlCol="0">
            <a:spAutoFit/>
          </a:bodyPr>
          <a:lstStyle/>
          <a:p>
            <a:r>
              <a:rPr lang="en-US" sz="3600" b="1" dirty="0" smtClean="0"/>
              <a:t>The Moon  and Earth cycles: </a:t>
            </a:r>
            <a:r>
              <a:rPr lang="ro-RO" sz="3600" b="1" dirty="0" smtClean="0"/>
              <a:t>24 </a:t>
            </a:r>
            <a:r>
              <a:rPr lang="en-US" sz="3600" b="1" dirty="0" smtClean="0"/>
              <a:t>h, 28 days,</a:t>
            </a:r>
            <a:r>
              <a:rPr lang="ro-RO" sz="3600" b="1" dirty="0" smtClean="0"/>
              <a:t> 365 zile...</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6" y="1828800"/>
            <a:ext cx="7582693" cy="4682855"/>
          </a:xfrm>
          <a:prstGeom prst="rect">
            <a:avLst/>
          </a:prstGeom>
        </p:spPr>
      </p:pic>
    </p:spTree>
    <p:extLst>
      <p:ext uri="{BB962C8B-B14F-4D97-AF65-F5344CB8AC3E}">
        <p14:creationId xmlns:p14="http://schemas.microsoft.com/office/powerpoint/2010/main" val="2566516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1"/>
            <a:ext cx="8153400" cy="6153328"/>
          </a:xfrm>
          <a:prstGeom prst="rect">
            <a:avLst/>
          </a:prstGeom>
        </p:spPr>
      </p:pic>
    </p:spTree>
    <p:extLst>
      <p:ext uri="{BB962C8B-B14F-4D97-AF65-F5344CB8AC3E}">
        <p14:creationId xmlns:p14="http://schemas.microsoft.com/office/powerpoint/2010/main" val="2473262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check\creation-materials\creatie\zile-creatie\4thday\Our_Moon_Phases_and_Eclipse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507" y="1828800"/>
            <a:ext cx="758269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3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1754326"/>
          </a:xfrm>
          <a:prstGeom prst="rect">
            <a:avLst/>
          </a:prstGeom>
          <a:noFill/>
        </p:spPr>
        <p:txBody>
          <a:bodyPr wrap="square" rtlCol="0">
            <a:spAutoFit/>
          </a:bodyPr>
          <a:lstStyle/>
          <a:p>
            <a:r>
              <a:rPr lang="en-US" sz="3600" b="1" dirty="0" smtClean="0"/>
              <a:t>Earth’s rotation around the Sun, allows for the alternation of seasons during every year</a:t>
            </a:r>
            <a:r>
              <a:rPr lang="ro-RO" sz="3600" b="1" dirty="0" smtClean="0"/>
              <a:t> </a:t>
            </a:r>
            <a:r>
              <a:rPr lang="en-US" sz="3600" b="1" smtClean="0"/>
              <a:t>…</a:t>
            </a:r>
            <a:endParaRPr lang="en-US" sz="3600" dirty="0"/>
          </a:p>
        </p:txBody>
      </p:sp>
      <p:pic>
        <p:nvPicPr>
          <p:cNvPr id="7170" name="Picture 2" descr="E:\check\creation-materials\creatie\zile-creatie\4thday\soare-tera-elipti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507" y="1981200"/>
            <a:ext cx="7582693"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89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04800"/>
            <a:ext cx="9144000" cy="6553200"/>
          </a:xfrm>
        </p:spPr>
        <p:txBody>
          <a:bodyPr>
            <a:normAutofit fontScale="55000" lnSpcReduction="20000"/>
          </a:bodyPr>
          <a:lstStyle/>
          <a:p>
            <a:pPr marL="45720" indent="0" algn="ctr">
              <a:buNone/>
            </a:pPr>
            <a:endParaRPr lang="en-US" sz="5100" b="1" dirty="0" smtClean="0">
              <a:solidFill>
                <a:srgbClr val="7030A0"/>
              </a:solidFill>
            </a:endParaRPr>
          </a:p>
          <a:p>
            <a:pPr marL="45720" indent="0" algn="ctr">
              <a:buNone/>
            </a:pPr>
            <a:r>
              <a:rPr lang="en-US" sz="6500" b="1" i="1" dirty="0" smtClean="0">
                <a:solidFill>
                  <a:schemeClr val="tx1">
                    <a:lumMod val="85000"/>
                    <a:lumOff val="15000"/>
                  </a:schemeClr>
                </a:solidFill>
              </a:rPr>
              <a:t>Note the logic of the Creation story:</a:t>
            </a:r>
          </a:p>
          <a:p>
            <a:pPr marL="45720" indent="0" algn="ctr">
              <a:buNone/>
            </a:pPr>
            <a:endParaRPr lang="en-US" sz="5100" b="1" dirty="0">
              <a:solidFill>
                <a:srgbClr val="7030A0"/>
              </a:solidFill>
            </a:endParaRPr>
          </a:p>
          <a:p>
            <a:pPr marL="45720" indent="0" algn="ctr">
              <a:buNone/>
            </a:pPr>
            <a:r>
              <a:rPr lang="en-US" sz="5100" b="1" dirty="0" smtClean="0">
                <a:solidFill>
                  <a:srgbClr val="7030A0"/>
                </a:solidFill>
              </a:rPr>
              <a:t>   </a:t>
            </a:r>
            <a:r>
              <a:rPr lang="ro-RO" sz="5100" b="1" dirty="0" smtClean="0">
                <a:solidFill>
                  <a:srgbClr val="7030A0"/>
                </a:solidFill>
              </a:rPr>
              <a:t>The environment</a:t>
            </a:r>
          </a:p>
          <a:p>
            <a:pPr marL="45720" indent="0">
              <a:buNone/>
            </a:pPr>
            <a:r>
              <a:rPr lang="ro-RO" sz="5100" b="1" dirty="0" smtClean="0"/>
              <a:t>1:2-5</a:t>
            </a:r>
            <a:r>
              <a:rPr lang="ro-RO" sz="5100" b="1" dirty="0"/>
              <a:t>, </a:t>
            </a:r>
            <a:r>
              <a:rPr lang="ro-RO" sz="5100" b="1" dirty="0" smtClean="0"/>
              <a:t>  1st day</a:t>
            </a:r>
            <a:endParaRPr lang="en-US" sz="5100" b="1" dirty="0"/>
          </a:p>
          <a:p>
            <a:pPr marL="45720" indent="0">
              <a:buNone/>
            </a:pPr>
            <a:r>
              <a:rPr lang="ro-RO" sz="5100" b="1" dirty="0"/>
              <a:t>1:6-8, </a:t>
            </a:r>
            <a:r>
              <a:rPr lang="ro-RO" sz="5100" b="1" dirty="0" smtClean="0"/>
              <a:t>  2nd day </a:t>
            </a:r>
            <a:endParaRPr lang="en-US" sz="5100" b="1" dirty="0"/>
          </a:p>
          <a:p>
            <a:pPr marL="45720" indent="0">
              <a:buNone/>
            </a:pPr>
            <a:r>
              <a:rPr lang="ro-RO" sz="5100" b="1" dirty="0"/>
              <a:t>1:9-13, </a:t>
            </a:r>
            <a:r>
              <a:rPr lang="ro-RO" sz="5100" b="1" dirty="0" smtClean="0"/>
              <a:t>3rd day</a:t>
            </a:r>
            <a:endParaRPr lang="en-US" sz="5100" b="1" dirty="0" smtClean="0"/>
          </a:p>
          <a:p>
            <a:pPr marL="45720" indent="0" algn="ctr">
              <a:buNone/>
            </a:pPr>
            <a:r>
              <a:rPr lang="en-US" sz="5100" b="1" dirty="0" smtClean="0"/>
              <a:t>  </a:t>
            </a:r>
            <a:r>
              <a:rPr lang="ro-RO" sz="5100" b="1" dirty="0">
                <a:solidFill>
                  <a:srgbClr val="7030A0"/>
                </a:solidFill>
              </a:rPr>
              <a:t> </a:t>
            </a:r>
            <a:r>
              <a:rPr lang="ro-RO" sz="5100" b="1" dirty="0" smtClean="0">
                <a:solidFill>
                  <a:srgbClr val="7030A0"/>
                </a:solidFill>
              </a:rPr>
              <a:t>The inhabitants</a:t>
            </a:r>
            <a:endParaRPr lang="en-US" sz="5100" b="1" dirty="0">
              <a:solidFill>
                <a:srgbClr val="7030A0"/>
              </a:solidFill>
            </a:endParaRPr>
          </a:p>
          <a:p>
            <a:pPr marL="45720" indent="0">
              <a:buNone/>
            </a:pPr>
            <a:r>
              <a:rPr lang="ro-RO" sz="5100" b="1" dirty="0"/>
              <a:t>1:14-18, </a:t>
            </a:r>
            <a:r>
              <a:rPr lang="ro-RO" sz="5100" b="1" dirty="0" smtClean="0"/>
              <a:t>4th day</a:t>
            </a:r>
          </a:p>
          <a:p>
            <a:pPr marL="45720" indent="0">
              <a:buNone/>
            </a:pPr>
            <a:r>
              <a:rPr lang="ro-RO" sz="5100" b="1" dirty="0" smtClean="0"/>
              <a:t>1:19-23, 5th day</a:t>
            </a:r>
            <a:endParaRPr lang="en-US" sz="5100" b="1" dirty="0">
              <a:solidFill>
                <a:schemeClr val="accent3"/>
              </a:solidFill>
            </a:endParaRPr>
          </a:p>
          <a:p>
            <a:pPr marL="45720" indent="0">
              <a:buNone/>
            </a:pPr>
            <a:r>
              <a:rPr lang="ro-RO" sz="5100" b="1" dirty="0"/>
              <a:t>1:24-31, </a:t>
            </a:r>
            <a:r>
              <a:rPr lang="ro-RO" sz="5100" b="1" dirty="0" smtClean="0"/>
              <a:t>6th day</a:t>
            </a:r>
            <a:endParaRPr lang="en-US" sz="5100" b="1" dirty="0"/>
          </a:p>
          <a:p>
            <a:pPr marL="45720" indent="0">
              <a:buNone/>
            </a:pPr>
            <a:endParaRPr lang="en-US" sz="5100" b="1" dirty="0" smtClean="0">
              <a:solidFill>
                <a:schemeClr val="accent3"/>
              </a:solidFill>
            </a:endParaRPr>
          </a:p>
          <a:p>
            <a:pPr marL="45720" indent="0" algn="ctr">
              <a:buNone/>
            </a:pPr>
            <a:r>
              <a:rPr lang="en-US" sz="5100" b="1" dirty="0" smtClean="0">
                <a:solidFill>
                  <a:schemeClr val="accent3"/>
                </a:solidFill>
              </a:rPr>
              <a:t>     Plus the 7</a:t>
            </a:r>
            <a:r>
              <a:rPr lang="en-US" sz="5100" b="1" baseline="30000" dirty="0" smtClean="0">
                <a:solidFill>
                  <a:schemeClr val="accent3"/>
                </a:solidFill>
              </a:rPr>
              <a:t>th</a:t>
            </a:r>
            <a:r>
              <a:rPr lang="en-US" sz="5100" b="1" dirty="0" smtClean="0">
                <a:solidFill>
                  <a:schemeClr val="accent3"/>
                </a:solidFill>
              </a:rPr>
              <a:t> day!</a:t>
            </a:r>
            <a:endParaRPr lang="en-US" sz="5100" dirty="0">
              <a:solidFill>
                <a:schemeClr val="accent3"/>
              </a:solidFill>
            </a:endParaRPr>
          </a:p>
        </p:txBody>
      </p:sp>
    </p:spTree>
    <p:extLst>
      <p:ext uri="{BB962C8B-B14F-4D97-AF65-F5344CB8AC3E}">
        <p14:creationId xmlns:p14="http://schemas.microsoft.com/office/powerpoint/2010/main" val="2881202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smtClean="0">
                <a:solidFill>
                  <a:prstClr val="black"/>
                </a:solidFill>
              </a:rPr>
              <a:t>Galaxies…</a:t>
            </a:r>
            <a:endParaRPr lang="en-US" sz="3600"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505129"/>
            <a:ext cx="7582693" cy="5010150"/>
          </a:xfrm>
          <a:prstGeom prst="rect">
            <a:avLst/>
          </a:prstGeom>
        </p:spPr>
      </p:pic>
    </p:spTree>
    <p:extLst>
      <p:ext uri="{BB962C8B-B14F-4D97-AF65-F5344CB8AC3E}">
        <p14:creationId xmlns:p14="http://schemas.microsoft.com/office/powerpoint/2010/main" val="569989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0653" y="304799"/>
            <a:ext cx="7582693" cy="646331"/>
          </a:xfrm>
          <a:prstGeom prst="rect">
            <a:avLst/>
          </a:prstGeom>
          <a:noFill/>
        </p:spPr>
        <p:txBody>
          <a:bodyPr wrap="square" rtlCol="0">
            <a:spAutoFit/>
          </a:bodyPr>
          <a:lstStyle/>
          <a:p>
            <a:r>
              <a:rPr lang="en-US" sz="3600" b="1" dirty="0" smtClean="0"/>
              <a:t>The Milky Way</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096024"/>
          </a:xfrm>
          <a:prstGeom prst="rect">
            <a:avLst/>
          </a:prstGeom>
        </p:spPr>
      </p:pic>
    </p:spTree>
    <p:extLst>
      <p:ext uri="{BB962C8B-B14F-4D97-AF65-F5344CB8AC3E}">
        <p14:creationId xmlns:p14="http://schemas.microsoft.com/office/powerpoint/2010/main" val="3636850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b="1" dirty="0"/>
              <a:t>The Milky </a:t>
            </a:r>
            <a:r>
              <a:rPr lang="en-US" sz="3600" b="1" dirty="0" smtClean="0"/>
              <a:t>Way</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752600"/>
            <a:ext cx="7582693" cy="4800600"/>
          </a:xfrm>
          <a:prstGeom prst="rect">
            <a:avLst/>
          </a:prstGeom>
        </p:spPr>
      </p:pic>
    </p:spTree>
    <p:extLst>
      <p:ext uri="{BB962C8B-B14F-4D97-AF65-F5344CB8AC3E}">
        <p14:creationId xmlns:p14="http://schemas.microsoft.com/office/powerpoint/2010/main" val="116602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437" y="267730"/>
            <a:ext cx="7582693" cy="646331"/>
          </a:xfrm>
          <a:prstGeom prst="rect">
            <a:avLst/>
          </a:prstGeom>
          <a:noFill/>
        </p:spPr>
        <p:txBody>
          <a:bodyPr wrap="square" rtlCol="0">
            <a:spAutoFit/>
          </a:bodyPr>
          <a:lstStyle/>
          <a:p>
            <a:r>
              <a:rPr lang="en-US" sz="3600" b="1" dirty="0"/>
              <a:t>The Milky </a:t>
            </a:r>
            <a:r>
              <a:rPr lang="en-US" sz="3600" b="1" dirty="0" smtClean="0"/>
              <a:t>Way</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52600"/>
            <a:ext cx="8229599" cy="4876800"/>
          </a:xfrm>
          <a:prstGeom prst="rect">
            <a:avLst/>
          </a:prstGeom>
        </p:spPr>
      </p:pic>
    </p:spTree>
    <p:extLst>
      <p:ext uri="{BB962C8B-B14F-4D97-AF65-F5344CB8AC3E}">
        <p14:creationId xmlns:p14="http://schemas.microsoft.com/office/powerpoint/2010/main" val="135416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b="1" dirty="0"/>
              <a:t>The Milky </a:t>
            </a:r>
            <a:r>
              <a:rPr lang="en-US" sz="3600" b="1" dirty="0" smtClean="0"/>
              <a:t>Way</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28800"/>
            <a:ext cx="7620000" cy="4590871"/>
          </a:xfrm>
          <a:prstGeom prst="rect">
            <a:avLst/>
          </a:prstGeom>
        </p:spPr>
      </p:pic>
    </p:spTree>
    <p:extLst>
      <p:ext uri="{BB962C8B-B14F-4D97-AF65-F5344CB8AC3E}">
        <p14:creationId xmlns:p14="http://schemas.microsoft.com/office/powerpoint/2010/main" val="4171181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b="1" dirty="0"/>
              <a:t>The Milky Way</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2" y="1505129"/>
            <a:ext cx="9144000" cy="5142523"/>
          </a:xfrm>
          <a:prstGeom prst="rect">
            <a:avLst/>
          </a:prstGeom>
        </p:spPr>
      </p:pic>
    </p:spTree>
    <p:extLst>
      <p:ext uri="{BB962C8B-B14F-4D97-AF65-F5344CB8AC3E}">
        <p14:creationId xmlns:p14="http://schemas.microsoft.com/office/powerpoint/2010/main" val="2994651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b="1" dirty="0"/>
              <a:t>The Milky </a:t>
            </a:r>
            <a:r>
              <a:rPr lang="en-US" sz="3600" b="1" dirty="0" smtClean="0"/>
              <a:t>Way… a big spiral.</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622518"/>
            <a:ext cx="7430293" cy="5235482"/>
          </a:xfrm>
          <a:prstGeom prst="rect">
            <a:avLst/>
          </a:prstGeom>
        </p:spPr>
      </p:pic>
    </p:spTree>
    <p:extLst>
      <p:ext uri="{BB962C8B-B14F-4D97-AF65-F5344CB8AC3E}">
        <p14:creationId xmlns:p14="http://schemas.microsoft.com/office/powerpoint/2010/main" val="696132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smtClean="0"/>
              <a:t>Other spirals….</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905000"/>
            <a:ext cx="7391400" cy="4572000"/>
          </a:xfrm>
          <a:prstGeom prst="rect">
            <a:avLst/>
          </a:prstGeom>
        </p:spPr>
      </p:pic>
    </p:spTree>
    <p:extLst>
      <p:ext uri="{BB962C8B-B14F-4D97-AF65-F5344CB8AC3E}">
        <p14:creationId xmlns:p14="http://schemas.microsoft.com/office/powerpoint/2010/main" val="22141191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smtClean="0"/>
              <a:t>Other galaxies…</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86" y="1371600"/>
            <a:ext cx="8077200" cy="4953000"/>
          </a:xfrm>
          <a:prstGeom prst="rect">
            <a:avLst/>
          </a:prstGeom>
        </p:spPr>
      </p:pic>
    </p:spTree>
    <p:extLst>
      <p:ext uri="{BB962C8B-B14F-4D97-AF65-F5344CB8AC3E}">
        <p14:creationId xmlns:p14="http://schemas.microsoft.com/office/powerpoint/2010/main" val="852806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a:t>Other galaxies…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52601"/>
            <a:ext cx="7391400" cy="4876800"/>
          </a:xfrm>
          <a:prstGeom prst="rect">
            <a:avLst/>
          </a:prstGeom>
        </p:spPr>
      </p:pic>
    </p:spTree>
    <p:extLst>
      <p:ext uri="{BB962C8B-B14F-4D97-AF65-F5344CB8AC3E}">
        <p14:creationId xmlns:p14="http://schemas.microsoft.com/office/powerpoint/2010/main" val="121699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04800"/>
            <a:ext cx="9144000" cy="6553200"/>
          </a:xfrm>
        </p:spPr>
        <p:txBody>
          <a:bodyPr>
            <a:normAutofit fontScale="62500" lnSpcReduction="20000"/>
          </a:bodyPr>
          <a:lstStyle/>
          <a:p>
            <a:pPr marL="45720" indent="0" algn="ctr">
              <a:buNone/>
            </a:pPr>
            <a:r>
              <a:rPr lang="ro-RO" sz="5100" b="1" dirty="0" smtClean="0">
                <a:solidFill>
                  <a:srgbClr val="7030A0"/>
                </a:solidFill>
              </a:rPr>
              <a:t>The environment</a:t>
            </a:r>
          </a:p>
          <a:p>
            <a:pPr marL="45720" indent="0">
              <a:buNone/>
            </a:pPr>
            <a:r>
              <a:rPr lang="ro-RO" sz="5100" b="1" dirty="0" smtClean="0"/>
              <a:t>1:2-5</a:t>
            </a:r>
            <a:r>
              <a:rPr lang="ro-RO" sz="5100" b="1" dirty="0"/>
              <a:t>, </a:t>
            </a:r>
            <a:r>
              <a:rPr lang="ro-RO" sz="5100" b="1" dirty="0" smtClean="0"/>
              <a:t>  1st day, </a:t>
            </a:r>
            <a:r>
              <a:rPr lang="ro-RO" sz="5100" b="1" dirty="0" smtClean="0">
                <a:solidFill>
                  <a:schemeClr val="accent3"/>
                </a:solidFill>
              </a:rPr>
              <a:t>light</a:t>
            </a:r>
            <a:r>
              <a:rPr lang="ro-RO" sz="5100" b="1" dirty="0" smtClean="0"/>
              <a:t>,  day – night</a:t>
            </a:r>
            <a:r>
              <a:rPr lang="en-US" sz="5100" b="1" dirty="0" smtClean="0"/>
              <a:t> pair</a:t>
            </a:r>
            <a:endParaRPr lang="en-US" sz="5100" b="1" dirty="0"/>
          </a:p>
          <a:p>
            <a:pPr marL="45720" indent="0">
              <a:buNone/>
            </a:pPr>
            <a:r>
              <a:rPr lang="ro-RO" sz="5100" b="1" dirty="0"/>
              <a:t>1:6-8, </a:t>
            </a:r>
            <a:r>
              <a:rPr lang="ro-RO" sz="5100" b="1" dirty="0" smtClean="0"/>
              <a:t>  2nd day, </a:t>
            </a:r>
            <a:r>
              <a:rPr lang="ro-RO" sz="5100" b="1" dirty="0" smtClean="0">
                <a:solidFill>
                  <a:schemeClr val="accent3"/>
                </a:solidFill>
              </a:rPr>
              <a:t>the heavens</a:t>
            </a:r>
            <a:r>
              <a:rPr lang="ro-RO" sz="5100" b="1" dirty="0" smtClean="0"/>
              <a:t>, heavens – seas</a:t>
            </a:r>
            <a:endParaRPr lang="en-US" sz="5100" b="1" dirty="0"/>
          </a:p>
          <a:p>
            <a:pPr marL="45720" indent="0">
              <a:buNone/>
            </a:pPr>
            <a:r>
              <a:rPr lang="ro-RO" sz="5100" b="1" dirty="0"/>
              <a:t>1:9-13, </a:t>
            </a:r>
            <a:r>
              <a:rPr lang="ro-RO" sz="5100" b="1" dirty="0" smtClean="0"/>
              <a:t>3rd day, </a:t>
            </a:r>
            <a:r>
              <a:rPr lang="ro-RO" sz="5100" b="1" dirty="0" smtClean="0">
                <a:solidFill>
                  <a:schemeClr val="accent3"/>
                </a:solidFill>
              </a:rPr>
              <a:t>seas – land</a:t>
            </a:r>
            <a:r>
              <a:rPr lang="en-US" sz="5100" b="1" dirty="0">
                <a:solidFill>
                  <a:schemeClr val="accent3"/>
                </a:solidFill>
              </a:rPr>
              <a:t> </a:t>
            </a:r>
            <a:r>
              <a:rPr lang="en-US" sz="5100" b="1" dirty="0" smtClean="0">
                <a:solidFill>
                  <a:schemeClr val="accent3"/>
                </a:solidFill>
              </a:rPr>
              <a:t>pair</a:t>
            </a:r>
            <a:endParaRPr lang="ro-RO" sz="5100" b="1" dirty="0" smtClean="0"/>
          </a:p>
          <a:p>
            <a:pPr marL="45720" indent="0">
              <a:buNone/>
            </a:pPr>
            <a:r>
              <a:rPr lang="ro-RO" sz="5100" b="1" dirty="0"/>
              <a:t>	 </a:t>
            </a:r>
            <a:r>
              <a:rPr lang="ro-RO" sz="5100" b="1" dirty="0" smtClean="0"/>
              <a:t>  three elements: seas - land – vegetation </a:t>
            </a:r>
            <a:endParaRPr lang="en-US" sz="5100" b="1" dirty="0" smtClean="0"/>
          </a:p>
          <a:p>
            <a:pPr marL="45720" indent="0">
              <a:buNone/>
            </a:pPr>
            <a:endParaRPr lang="en-US" sz="5100" b="1" i="1" dirty="0"/>
          </a:p>
          <a:p>
            <a:pPr marL="45720" indent="0" algn="ctr">
              <a:buNone/>
            </a:pPr>
            <a:r>
              <a:rPr lang="ro-RO" sz="5100" b="1" dirty="0">
                <a:solidFill>
                  <a:srgbClr val="7030A0"/>
                </a:solidFill>
              </a:rPr>
              <a:t> </a:t>
            </a:r>
            <a:r>
              <a:rPr lang="ro-RO" sz="5100" b="1" dirty="0" smtClean="0">
                <a:solidFill>
                  <a:srgbClr val="7030A0"/>
                </a:solidFill>
              </a:rPr>
              <a:t>The inhabitants</a:t>
            </a:r>
            <a:endParaRPr lang="en-US" sz="5100" b="1" dirty="0">
              <a:solidFill>
                <a:srgbClr val="7030A0"/>
              </a:solidFill>
            </a:endParaRPr>
          </a:p>
          <a:p>
            <a:pPr marL="45720" indent="0">
              <a:buNone/>
            </a:pPr>
            <a:r>
              <a:rPr lang="ro-RO" sz="5100" b="1" dirty="0"/>
              <a:t>1:14-18, </a:t>
            </a:r>
            <a:r>
              <a:rPr lang="ro-RO" sz="5100" b="1" dirty="0" smtClean="0"/>
              <a:t>4th day, </a:t>
            </a:r>
            <a:r>
              <a:rPr lang="ro-RO" sz="5100" b="1" dirty="0" smtClean="0">
                <a:solidFill>
                  <a:schemeClr val="accent3"/>
                </a:solidFill>
              </a:rPr>
              <a:t>sun – moon</a:t>
            </a:r>
            <a:r>
              <a:rPr lang="en-US" sz="5100" b="1" dirty="0" smtClean="0">
                <a:solidFill>
                  <a:schemeClr val="accent3"/>
                </a:solidFill>
              </a:rPr>
              <a:t> pair</a:t>
            </a:r>
            <a:endParaRPr lang="ro-RO" sz="5100" b="1" dirty="0" smtClean="0"/>
          </a:p>
          <a:p>
            <a:pPr marL="45720" indent="0">
              <a:buNone/>
            </a:pPr>
            <a:r>
              <a:rPr lang="ro-RO" sz="5100" b="1" dirty="0"/>
              <a:t>	</a:t>
            </a:r>
            <a:r>
              <a:rPr lang="ro-RO" sz="5100" b="1" dirty="0" smtClean="0"/>
              <a:t>   three elements: sun </a:t>
            </a:r>
            <a:r>
              <a:rPr lang="en-US" sz="5100" b="1" dirty="0"/>
              <a:t>-</a:t>
            </a:r>
            <a:r>
              <a:rPr lang="ro-RO" sz="5100" b="1" dirty="0" smtClean="0"/>
              <a:t> moon- stars  </a:t>
            </a:r>
          </a:p>
          <a:p>
            <a:pPr marL="45720" indent="0">
              <a:buNone/>
            </a:pPr>
            <a:r>
              <a:rPr lang="ro-RO" sz="5100" b="1" dirty="0" smtClean="0"/>
              <a:t>1:19-23, 5th day, life-forms: </a:t>
            </a:r>
            <a:r>
              <a:rPr lang="ro-RO" sz="5100" b="1" dirty="0" smtClean="0">
                <a:solidFill>
                  <a:schemeClr val="accent3"/>
                </a:solidFill>
              </a:rPr>
              <a:t>fish – birds</a:t>
            </a:r>
            <a:r>
              <a:rPr lang="en-US" sz="5100" b="1" dirty="0" smtClean="0">
                <a:solidFill>
                  <a:schemeClr val="accent3"/>
                </a:solidFill>
              </a:rPr>
              <a:t> pair</a:t>
            </a:r>
            <a:endParaRPr lang="en-US" sz="5100" b="1" dirty="0">
              <a:solidFill>
                <a:schemeClr val="accent3"/>
              </a:solidFill>
            </a:endParaRPr>
          </a:p>
          <a:p>
            <a:pPr marL="45720" indent="0">
              <a:buNone/>
            </a:pPr>
            <a:r>
              <a:rPr lang="ro-RO" sz="5100" b="1" dirty="0"/>
              <a:t>1:24-31, </a:t>
            </a:r>
            <a:r>
              <a:rPr lang="ro-RO" sz="5100" b="1" dirty="0" smtClean="0"/>
              <a:t>6th day, life-forms: </a:t>
            </a:r>
            <a:r>
              <a:rPr lang="ro-RO" sz="5100" b="1" dirty="0" smtClean="0">
                <a:solidFill>
                  <a:schemeClr val="accent3"/>
                </a:solidFill>
              </a:rPr>
              <a:t>animals -  man </a:t>
            </a:r>
            <a:r>
              <a:rPr lang="en-US" sz="5100" b="1" dirty="0" smtClean="0">
                <a:solidFill>
                  <a:schemeClr val="accent3"/>
                </a:solidFill>
              </a:rPr>
              <a:t>pair</a:t>
            </a:r>
          </a:p>
          <a:p>
            <a:pPr marL="45720" indent="0">
              <a:buNone/>
            </a:pPr>
            <a:r>
              <a:rPr lang="en-US" sz="5100" b="1" dirty="0">
                <a:solidFill>
                  <a:schemeClr val="accent3"/>
                </a:solidFill>
              </a:rPr>
              <a:t>	</a:t>
            </a:r>
            <a:r>
              <a:rPr lang="en-US" sz="5100" b="1" dirty="0" smtClean="0">
                <a:solidFill>
                  <a:schemeClr val="accent3"/>
                </a:solidFill>
              </a:rPr>
              <a:t>	</a:t>
            </a:r>
            <a:r>
              <a:rPr lang="en-US" sz="5100" b="1" dirty="0">
                <a:solidFill>
                  <a:schemeClr val="accent3"/>
                </a:solidFill>
              </a:rPr>
              <a:t> </a:t>
            </a:r>
            <a:r>
              <a:rPr lang="en-US" sz="5100" b="1" dirty="0" smtClean="0">
                <a:solidFill>
                  <a:schemeClr val="accent3"/>
                </a:solidFill>
              </a:rPr>
              <a:t>              (yet man is </a:t>
            </a:r>
            <a:r>
              <a:rPr lang="ro-RO" sz="5100" b="1" dirty="0" smtClean="0">
                <a:solidFill>
                  <a:schemeClr val="accent3"/>
                </a:solidFill>
              </a:rPr>
              <a:t>in God</a:t>
            </a:r>
            <a:r>
              <a:rPr lang="en-US" sz="5100" b="1" dirty="0" smtClean="0">
                <a:solidFill>
                  <a:schemeClr val="accent3"/>
                </a:solidFill>
              </a:rPr>
              <a:t>’s image)</a:t>
            </a:r>
            <a:r>
              <a:rPr lang="ro-RO" sz="5100" b="1" dirty="0" smtClean="0">
                <a:solidFill>
                  <a:schemeClr val="accent3"/>
                </a:solidFill>
              </a:rPr>
              <a:t>.</a:t>
            </a:r>
            <a:endParaRPr lang="en-US" sz="5100" dirty="0">
              <a:solidFill>
                <a:schemeClr val="accent3"/>
              </a:solidFill>
            </a:endParaRPr>
          </a:p>
        </p:txBody>
      </p:sp>
    </p:spTree>
    <p:extLst>
      <p:ext uri="{BB962C8B-B14F-4D97-AF65-F5344CB8AC3E}">
        <p14:creationId xmlns:p14="http://schemas.microsoft.com/office/powerpoint/2010/main" val="1231978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a:t>Other galaxies…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29" y="1676400"/>
            <a:ext cx="8325341" cy="5181600"/>
          </a:xfrm>
          <a:prstGeom prst="rect">
            <a:avLst/>
          </a:prstGeom>
        </p:spPr>
      </p:pic>
    </p:spTree>
    <p:extLst>
      <p:ext uri="{BB962C8B-B14F-4D97-AF65-F5344CB8AC3E}">
        <p14:creationId xmlns:p14="http://schemas.microsoft.com/office/powerpoint/2010/main" val="20068692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a:t>Other galaxies…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828800"/>
            <a:ext cx="7354093" cy="4394853"/>
          </a:xfrm>
          <a:prstGeom prst="rect">
            <a:avLst/>
          </a:prstGeom>
        </p:spPr>
      </p:pic>
    </p:spTree>
    <p:extLst>
      <p:ext uri="{BB962C8B-B14F-4D97-AF65-F5344CB8AC3E}">
        <p14:creationId xmlns:p14="http://schemas.microsoft.com/office/powerpoint/2010/main" val="5715177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a:t>Other galaxies…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76400"/>
            <a:ext cx="6858000" cy="5181600"/>
          </a:xfrm>
          <a:prstGeom prst="rect">
            <a:avLst/>
          </a:prstGeom>
        </p:spPr>
      </p:pic>
    </p:spTree>
    <p:extLst>
      <p:ext uri="{BB962C8B-B14F-4D97-AF65-F5344CB8AC3E}">
        <p14:creationId xmlns:p14="http://schemas.microsoft.com/office/powerpoint/2010/main" val="2996361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a:t>Other galaxies…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752600"/>
            <a:ext cx="7582693" cy="5105400"/>
          </a:xfrm>
          <a:prstGeom prst="rect">
            <a:avLst/>
          </a:prstGeom>
        </p:spPr>
      </p:pic>
    </p:spTree>
    <p:extLst>
      <p:ext uri="{BB962C8B-B14F-4D97-AF65-F5344CB8AC3E}">
        <p14:creationId xmlns:p14="http://schemas.microsoft.com/office/powerpoint/2010/main" val="4036061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507" y="304800"/>
            <a:ext cx="7582693" cy="646331"/>
          </a:xfrm>
          <a:prstGeom prst="rect">
            <a:avLst/>
          </a:prstGeom>
          <a:noFill/>
        </p:spPr>
        <p:txBody>
          <a:bodyPr wrap="square" rtlCol="0">
            <a:spAutoFit/>
          </a:bodyPr>
          <a:lstStyle/>
          <a:p>
            <a:r>
              <a:rPr lang="en-US" sz="3600" dirty="0"/>
              <a:t>Other galaxies…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28800"/>
            <a:ext cx="7772400" cy="4648200"/>
          </a:xfrm>
          <a:prstGeom prst="rect">
            <a:avLst/>
          </a:prstGeom>
        </p:spPr>
      </p:pic>
    </p:spTree>
    <p:extLst>
      <p:ext uri="{BB962C8B-B14F-4D97-AF65-F5344CB8AC3E}">
        <p14:creationId xmlns:p14="http://schemas.microsoft.com/office/powerpoint/2010/main" val="38981426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Clusters of galaxies… galactic clusters or clouds…</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52600"/>
            <a:ext cx="7620000" cy="4749800"/>
          </a:xfrm>
          <a:prstGeom prst="rect">
            <a:avLst/>
          </a:prstGeom>
        </p:spPr>
      </p:pic>
    </p:spTree>
    <p:extLst>
      <p:ext uri="{BB962C8B-B14F-4D97-AF65-F5344CB8AC3E}">
        <p14:creationId xmlns:p14="http://schemas.microsoft.com/office/powerpoint/2010/main" val="948554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t>Clusters of galaxies… galactic clusters or clouds…</a:t>
            </a:r>
            <a:endParaRPr lang="en-US" sz="3600" i="1" dirty="0"/>
          </a:p>
          <a:p>
            <a:endParaRPr lang="en-US" sz="36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676400"/>
            <a:ext cx="7620000" cy="4800600"/>
          </a:xfrm>
          <a:prstGeom prst="rect">
            <a:avLst/>
          </a:prstGeom>
        </p:spPr>
      </p:pic>
    </p:spTree>
    <p:extLst>
      <p:ext uri="{BB962C8B-B14F-4D97-AF65-F5344CB8AC3E}">
        <p14:creationId xmlns:p14="http://schemas.microsoft.com/office/powerpoint/2010/main" val="3210878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46331"/>
          </a:xfrm>
          <a:prstGeom prst="rect">
            <a:avLst/>
          </a:prstGeom>
          <a:noFill/>
        </p:spPr>
        <p:txBody>
          <a:bodyPr wrap="square" rtlCol="0">
            <a:spAutoFit/>
          </a:bodyPr>
          <a:lstStyle/>
          <a:p>
            <a:r>
              <a:rPr lang="en-US" sz="3600" i="1" dirty="0" smtClean="0"/>
              <a:t>Groups of galactic clusters…</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28800"/>
            <a:ext cx="7848600" cy="4791164"/>
          </a:xfrm>
          <a:prstGeom prst="rect">
            <a:avLst/>
          </a:prstGeom>
        </p:spPr>
      </p:pic>
    </p:spTree>
    <p:extLst>
      <p:ext uri="{BB962C8B-B14F-4D97-AF65-F5344CB8AC3E}">
        <p14:creationId xmlns:p14="http://schemas.microsoft.com/office/powerpoint/2010/main" val="2475642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Groups of groups of galactic clusters, called super-clusters… </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05129"/>
            <a:ext cx="8153400" cy="5048071"/>
          </a:xfrm>
          <a:prstGeom prst="rect">
            <a:avLst/>
          </a:prstGeom>
        </p:spPr>
      </p:pic>
    </p:spTree>
    <p:extLst>
      <p:ext uri="{BB962C8B-B14F-4D97-AF65-F5344CB8AC3E}">
        <p14:creationId xmlns:p14="http://schemas.microsoft.com/office/powerpoint/2010/main" val="1388011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The </a:t>
            </a:r>
            <a:r>
              <a:rPr lang="en-US" sz="3600" b="1" dirty="0" err="1" smtClean="0"/>
              <a:t>Laniakea</a:t>
            </a:r>
            <a:r>
              <a:rPr lang="en-US" sz="3600" b="1" dirty="0" smtClean="0"/>
              <a:t> super-cluster, where the Milky Way is found… </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1505128"/>
            <a:ext cx="8572500" cy="5123073"/>
          </a:xfrm>
          <a:prstGeom prst="rect">
            <a:avLst/>
          </a:prstGeom>
        </p:spPr>
      </p:pic>
    </p:spTree>
    <p:extLst>
      <p:ext uri="{BB962C8B-B14F-4D97-AF65-F5344CB8AC3E}">
        <p14:creationId xmlns:p14="http://schemas.microsoft.com/office/powerpoint/2010/main" val="1665806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3"/>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175136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Two </a:t>
            </a:r>
            <a:r>
              <a:rPr lang="en-US" sz="3600" b="1" dirty="0" err="1" smtClean="0"/>
              <a:t>neighbouring</a:t>
            </a:r>
            <a:r>
              <a:rPr lang="en-US" sz="3600" b="1" dirty="0" smtClean="0"/>
              <a:t> super-clusters, </a:t>
            </a:r>
            <a:r>
              <a:rPr lang="ro-RO" sz="3600" b="1" dirty="0" smtClean="0"/>
              <a:t>Laniakea </a:t>
            </a:r>
            <a:r>
              <a:rPr lang="en-US" sz="3600" b="1" dirty="0" smtClean="0"/>
              <a:t>and </a:t>
            </a:r>
            <a:r>
              <a:rPr lang="ro-RO" sz="3600" b="1" dirty="0" smtClean="0"/>
              <a:t>Perseus-Pisces</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676400"/>
            <a:ext cx="8534399" cy="5181600"/>
          </a:xfrm>
          <a:prstGeom prst="rect">
            <a:avLst/>
          </a:prstGeom>
        </p:spPr>
      </p:pic>
    </p:spTree>
    <p:extLst>
      <p:ext uri="{BB962C8B-B14F-4D97-AF65-F5344CB8AC3E}">
        <p14:creationId xmlns:p14="http://schemas.microsoft.com/office/powerpoint/2010/main" val="1523246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Super – clusters are linked in networks of super-clusters…</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28800"/>
            <a:ext cx="8229600" cy="5029200"/>
          </a:xfrm>
          <a:prstGeom prst="rect">
            <a:avLst/>
          </a:prstGeom>
        </p:spPr>
      </p:pic>
    </p:spTree>
    <p:extLst>
      <p:ext uri="{BB962C8B-B14F-4D97-AF65-F5344CB8AC3E}">
        <p14:creationId xmlns:p14="http://schemas.microsoft.com/office/powerpoint/2010/main" val="2272876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i="1" dirty="0" smtClean="0"/>
              <a:t>The super-clusters network is very complex…</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48" y="1505128"/>
            <a:ext cx="8839199" cy="5352871"/>
          </a:xfrm>
          <a:prstGeom prst="rect">
            <a:avLst/>
          </a:prstGeom>
        </p:spPr>
      </p:pic>
    </p:spTree>
    <p:extLst>
      <p:ext uri="{BB962C8B-B14F-4D97-AF65-F5344CB8AC3E}">
        <p14:creationId xmlns:p14="http://schemas.microsoft.com/office/powerpoint/2010/main" val="2473029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46331"/>
          </a:xfrm>
          <a:prstGeom prst="rect">
            <a:avLst/>
          </a:prstGeom>
          <a:noFill/>
        </p:spPr>
        <p:txBody>
          <a:bodyPr wrap="square" rtlCol="0">
            <a:spAutoFit/>
          </a:bodyPr>
          <a:lstStyle/>
          <a:p>
            <a:r>
              <a:rPr lang="en-US" sz="3600" b="1" dirty="0" smtClean="0">
                <a:solidFill>
                  <a:prstClr val="black"/>
                </a:solidFill>
              </a:rPr>
              <a:t>Did it all start with a </a:t>
            </a:r>
            <a:r>
              <a:rPr lang="ro-RO" sz="3600" b="1" dirty="0" smtClean="0">
                <a:solidFill>
                  <a:prstClr val="black"/>
                </a:solidFill>
              </a:rPr>
              <a:t>Big-Bang</a:t>
            </a:r>
            <a:r>
              <a:rPr lang="en-US" sz="3600" b="1" dirty="0">
                <a:solidFill>
                  <a:prstClr val="black"/>
                </a:solidFill>
              </a:rPr>
              <a:t> </a:t>
            </a:r>
            <a:r>
              <a:rPr lang="en-US" sz="3600" b="1" dirty="0" smtClean="0">
                <a:solidFill>
                  <a:prstClr val="black"/>
                </a:solidFill>
              </a:rPr>
              <a:t>?.</a:t>
            </a:r>
            <a:r>
              <a:rPr lang="ro-RO" sz="3600" b="1" dirty="0" smtClean="0">
                <a:solidFill>
                  <a:prstClr val="black"/>
                </a:solidFill>
              </a:rPr>
              <a:t>..</a:t>
            </a:r>
            <a:endParaRPr lang="en-US" sz="3600" i="1"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1534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09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a:solidFill>
                  <a:prstClr val="black"/>
                </a:solidFill>
              </a:rPr>
              <a:t>Did it all start with a </a:t>
            </a:r>
            <a:r>
              <a:rPr lang="ro-RO" sz="3600" b="1" dirty="0">
                <a:solidFill>
                  <a:prstClr val="black"/>
                </a:solidFill>
              </a:rPr>
              <a:t>Big-Bang</a:t>
            </a:r>
            <a:r>
              <a:rPr lang="en-US" sz="3600" b="1" dirty="0">
                <a:solidFill>
                  <a:prstClr val="black"/>
                </a:solidFill>
              </a:rPr>
              <a:t> ?.</a:t>
            </a:r>
            <a:r>
              <a:rPr lang="ro-RO" sz="3600" b="1" dirty="0">
                <a:solidFill>
                  <a:prstClr val="black"/>
                </a:solidFill>
              </a:rPr>
              <a:t>..</a:t>
            </a:r>
            <a:endParaRPr lang="en-US" sz="3600" i="1" dirty="0">
              <a:solidFill>
                <a:prstClr val="black"/>
              </a:solidFill>
            </a:endParaRPr>
          </a:p>
          <a:p>
            <a:endParaRPr lang="en-US" sz="3600" i="1"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505129"/>
            <a:ext cx="8381999" cy="488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913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a:solidFill>
                  <a:prstClr val="black"/>
                </a:solidFill>
              </a:rPr>
              <a:t>Did it all start with a </a:t>
            </a:r>
            <a:r>
              <a:rPr lang="ro-RO" sz="3600" b="1" dirty="0">
                <a:solidFill>
                  <a:prstClr val="black"/>
                </a:solidFill>
              </a:rPr>
              <a:t>Big-Bang</a:t>
            </a:r>
            <a:r>
              <a:rPr lang="en-US" sz="3600" b="1" dirty="0">
                <a:solidFill>
                  <a:prstClr val="black"/>
                </a:solidFill>
              </a:rPr>
              <a:t> ?.</a:t>
            </a:r>
            <a:r>
              <a:rPr lang="ro-RO" sz="3600" b="1" dirty="0">
                <a:solidFill>
                  <a:prstClr val="black"/>
                </a:solidFill>
              </a:rPr>
              <a:t>..</a:t>
            </a:r>
            <a:endParaRPr lang="en-US" sz="3600" i="1" dirty="0">
              <a:solidFill>
                <a:prstClr val="black"/>
              </a:solidFill>
            </a:endParaRPr>
          </a:p>
          <a:p>
            <a:endParaRPr lang="en-US" sz="3600" i="1"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505130"/>
            <a:ext cx="8305800" cy="514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35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smtClean="0">
                <a:solidFill>
                  <a:prstClr val="black"/>
                </a:solidFill>
              </a:rPr>
              <a:t>Is the universe, actually a </a:t>
            </a:r>
            <a:r>
              <a:rPr lang="en-US" sz="3600" b="1" dirty="0" err="1" smtClean="0">
                <a:solidFill>
                  <a:prstClr val="black"/>
                </a:solidFill>
              </a:rPr>
              <a:t>Pluri</a:t>
            </a:r>
            <a:r>
              <a:rPr lang="en-US" sz="3600" b="1" dirty="0" smtClean="0">
                <a:solidFill>
                  <a:prstClr val="black"/>
                </a:solidFill>
              </a:rPr>
              <a:t>-Verse, or Multi-Verse made of several universes…? How are they interacting?</a:t>
            </a:r>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 y="2059126"/>
            <a:ext cx="8058150" cy="4417874"/>
          </a:xfrm>
          <a:prstGeom prst="rect">
            <a:avLst/>
          </a:prstGeom>
        </p:spPr>
      </p:pic>
    </p:spTree>
    <p:extLst>
      <p:ext uri="{BB962C8B-B14F-4D97-AF65-F5344CB8AC3E}">
        <p14:creationId xmlns:p14="http://schemas.microsoft.com/office/powerpoint/2010/main" val="4005487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i="1" dirty="0" smtClean="0">
                <a:solidFill>
                  <a:prstClr val="black"/>
                </a:solidFill>
              </a:rPr>
              <a:t>One theory argues there are multiverses interacting like sheets of verses… of universes…</a:t>
            </a:r>
            <a:endParaRPr lang="en-US" sz="3600" i="1"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62200"/>
            <a:ext cx="8153400" cy="4038600"/>
          </a:xfrm>
          <a:prstGeom prst="rect">
            <a:avLst/>
          </a:prstGeom>
        </p:spPr>
      </p:pic>
    </p:spTree>
    <p:extLst>
      <p:ext uri="{BB962C8B-B14F-4D97-AF65-F5344CB8AC3E}">
        <p14:creationId xmlns:p14="http://schemas.microsoft.com/office/powerpoint/2010/main" val="10141095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555641"/>
          </a:xfrm>
          <a:prstGeom prst="rect">
            <a:avLst/>
          </a:prstGeom>
          <a:noFill/>
        </p:spPr>
        <p:txBody>
          <a:bodyPr wrap="square" rtlCol="0">
            <a:spAutoFit/>
          </a:bodyPr>
          <a:lstStyle/>
          <a:p>
            <a:pPr algn="ctr"/>
            <a:r>
              <a:rPr lang="en-US" sz="2800" b="1" dirty="0" smtClean="0">
                <a:latin typeface="Arial" pitchFamily="34" charset="0"/>
                <a:cs typeface="Arial" pitchFamily="34" charset="0"/>
              </a:rPr>
              <a:t>Psalm.104</a:t>
            </a:r>
          </a:p>
          <a:p>
            <a:pPr algn="ctr"/>
            <a:endParaRPr lang="en-US" sz="2800" b="1" dirty="0">
              <a:latin typeface="Arial" pitchFamily="34" charset="0"/>
              <a:cs typeface="Arial" pitchFamily="34" charset="0"/>
            </a:endParaRPr>
          </a:p>
          <a:p>
            <a:r>
              <a:rPr lang="en-US" sz="2800" b="1" dirty="0"/>
              <a:t>﻿1Let every part of me praise the Lord! Lord my God, you are so great, clothed with majesty and splendor</a:t>
            </a:r>
            <a:r>
              <a:rPr lang="en-US" sz="2800" b="1" dirty="0" smtClean="0"/>
              <a:t>!</a:t>
            </a:r>
          </a:p>
          <a:p>
            <a:r>
              <a:rPr lang="en-US" sz="2800" b="1" dirty="0" smtClean="0"/>
              <a:t> </a:t>
            </a:r>
            <a:endParaRPr lang="en-US" sz="2800" b="1" dirty="0"/>
          </a:p>
          <a:p>
            <a:r>
              <a:rPr lang="en-US" sz="2800" b="1" dirty="0"/>
              <a:t>﻿2You wear light as your clothing; you stretch out the </a:t>
            </a:r>
            <a:r>
              <a:rPr lang="en-US" sz="2800" b="1" dirty="0" smtClean="0"/>
              <a:t>fabric</a:t>
            </a:r>
            <a:r>
              <a:rPr lang="en-US" sz="2800" b="1" dirty="0"/>
              <a:t> of the heavens. </a:t>
            </a:r>
            <a:endParaRPr lang="en-US" sz="2800" b="1" dirty="0" smtClean="0"/>
          </a:p>
          <a:p>
            <a:endParaRPr lang="en-US" sz="2800" b="1" dirty="0"/>
          </a:p>
          <a:p>
            <a:r>
              <a:rPr lang="en-US" sz="2800" b="1" dirty="0"/>
              <a:t>﻿3You place the roof-beams of your house in the rainclouds. You make the clouds your chariots. You ride on the wings of the wind. </a:t>
            </a:r>
            <a:endParaRPr lang="en-US" sz="2800" b="1" dirty="0" smtClean="0"/>
          </a:p>
          <a:p>
            <a:endParaRPr lang="en-US" sz="2800" b="1" dirty="0"/>
          </a:p>
          <a:p>
            <a:r>
              <a:rPr lang="en-US" sz="2800" b="1" dirty="0"/>
              <a:t>﻿4You make your angels winds, and your servants flames of </a:t>
            </a:r>
            <a:r>
              <a:rPr lang="en-US" sz="2800" b="1" dirty="0" smtClean="0"/>
              <a:t>fire.</a:t>
            </a:r>
            <a:endParaRPr lang="en-US" sz="2800" b="1" dirty="0"/>
          </a:p>
          <a:p>
            <a:endParaRPr lang="ro-RO" sz="2800" b="1" dirty="0">
              <a:latin typeface="Arial" pitchFamily="34" charset="0"/>
              <a:cs typeface="Arial" pitchFamily="34" charset="0"/>
            </a:endParaRPr>
          </a:p>
        </p:txBody>
      </p:sp>
    </p:spTree>
    <p:extLst>
      <p:ext uri="{BB962C8B-B14F-4D97-AF65-F5344CB8AC3E}">
        <p14:creationId xmlns:p14="http://schemas.microsoft.com/office/powerpoint/2010/main" val="15026027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124754"/>
          </a:xfrm>
          <a:prstGeom prst="rect">
            <a:avLst/>
          </a:prstGeom>
          <a:noFill/>
        </p:spPr>
        <p:txBody>
          <a:bodyPr wrap="square" rtlCol="0">
            <a:spAutoFit/>
          </a:bodyPr>
          <a:lstStyle/>
          <a:p>
            <a:r>
              <a:rPr lang="ro-RO" sz="2800" b="1" dirty="0" smtClean="0">
                <a:latin typeface="Arial" pitchFamily="34" charset="0"/>
                <a:cs typeface="Arial" pitchFamily="34" charset="0"/>
              </a:rPr>
              <a:t>                               </a:t>
            </a:r>
            <a:r>
              <a:rPr lang="en-US" sz="2800" b="1" dirty="0" smtClean="0">
                <a:latin typeface="Arial" pitchFamily="34" charset="0"/>
                <a:cs typeface="Arial" pitchFamily="34" charset="0"/>
              </a:rPr>
              <a:t>Revelation </a:t>
            </a:r>
            <a:r>
              <a:rPr lang="en-US" sz="2800" b="1" dirty="0">
                <a:latin typeface="Arial" pitchFamily="34" charset="0"/>
                <a:cs typeface="Arial" pitchFamily="34" charset="0"/>
              </a:rPr>
              <a:t>6</a:t>
            </a:r>
            <a:r>
              <a:rPr lang="en-US" sz="2800" b="1" dirty="0" smtClean="0">
                <a:latin typeface="Arial" pitchFamily="34" charset="0"/>
                <a:cs typeface="Arial" pitchFamily="34" charset="0"/>
              </a:rPr>
              <a:t>.</a:t>
            </a:r>
            <a:endParaRPr lang="ro-RO" sz="2800" b="1" dirty="0" smtClean="0">
              <a:latin typeface="Arial" pitchFamily="34" charset="0"/>
              <a:cs typeface="Arial" pitchFamily="34" charset="0"/>
            </a:endParaRPr>
          </a:p>
          <a:p>
            <a:r>
              <a:rPr lang="en-US" sz="2800" b="1" dirty="0">
                <a:latin typeface="Arial" pitchFamily="34" charset="0"/>
                <a:cs typeface="Arial" pitchFamily="34" charset="0"/>
              </a:rPr>
              <a:t>﻿</a:t>
            </a:r>
            <a:endParaRPr lang="en-US" sz="2800" b="1" dirty="0" smtClean="0">
              <a:latin typeface="Arial" pitchFamily="34" charset="0"/>
              <a:cs typeface="Arial" pitchFamily="34" charset="0"/>
            </a:endParaRPr>
          </a:p>
          <a:p>
            <a:r>
              <a:rPr lang="en-US" sz="2800" b="1" dirty="0" smtClean="0">
                <a:latin typeface="Arial" pitchFamily="34" charset="0"/>
                <a:cs typeface="Arial" pitchFamily="34" charset="0"/>
              </a:rPr>
              <a:t>12When </a:t>
            </a:r>
            <a:r>
              <a:rPr lang="en-US" sz="2800" b="1" dirty="0">
                <a:latin typeface="Arial" pitchFamily="34" charset="0"/>
                <a:cs typeface="Arial" pitchFamily="34" charset="0"/>
              </a:rPr>
              <a:t>he opened the sixth seal there was a tremendous earthquake. The sun turned black like hair sackcloth and the whole moon turned red like blood. </a:t>
            </a:r>
            <a:endParaRPr lang="en-US" sz="2800" b="1" dirty="0" smtClean="0">
              <a:latin typeface="Arial" pitchFamily="34" charset="0"/>
              <a:cs typeface="Arial" pitchFamily="34" charset="0"/>
            </a:endParaRPr>
          </a:p>
          <a:p>
            <a:endParaRPr lang="en-US" sz="2800" b="1" dirty="0">
              <a:latin typeface="Arial" pitchFamily="34" charset="0"/>
              <a:cs typeface="Arial" pitchFamily="34" charset="0"/>
            </a:endParaRPr>
          </a:p>
          <a:p>
            <a:r>
              <a:rPr lang="en-US" sz="2800" b="1" dirty="0" smtClean="0">
                <a:latin typeface="Arial" pitchFamily="34" charset="0"/>
                <a:cs typeface="Arial" pitchFamily="34" charset="0"/>
              </a:rPr>
              <a:t>13The </a:t>
            </a:r>
            <a:r>
              <a:rPr lang="en-US" sz="2800" b="1" dirty="0">
                <a:latin typeface="Arial" pitchFamily="34" charset="0"/>
                <a:cs typeface="Arial" pitchFamily="34" charset="0"/>
              </a:rPr>
              <a:t>stars of heaven fell to earth like unripe figs falling from a fig tree shaken by a windstorm</a:t>
            </a:r>
            <a:r>
              <a:rPr lang="en-US" sz="2800" b="1" dirty="0" smtClean="0">
                <a:latin typeface="Arial" pitchFamily="34" charset="0"/>
                <a:cs typeface="Arial" pitchFamily="34" charset="0"/>
              </a:rPr>
              <a:t>.</a:t>
            </a:r>
          </a:p>
          <a:p>
            <a:endParaRPr lang="en-US" sz="2800" b="1" dirty="0">
              <a:latin typeface="Arial" pitchFamily="34" charset="0"/>
              <a:cs typeface="Arial" pitchFamily="34" charset="0"/>
            </a:endParaRPr>
          </a:p>
          <a:p>
            <a:r>
              <a:rPr lang="en-US" sz="2800" b="1" dirty="0" smtClean="0">
                <a:latin typeface="Arial" pitchFamily="34" charset="0"/>
                <a:cs typeface="Arial" pitchFamily="34" charset="0"/>
              </a:rPr>
              <a:t> </a:t>
            </a:r>
            <a:r>
              <a:rPr lang="en-US" sz="2800" b="1" dirty="0">
                <a:latin typeface="Arial" pitchFamily="34" charset="0"/>
                <a:cs typeface="Arial" pitchFamily="34" charset="0"/>
              </a:rPr>
              <a:t>﻿14The sky disappeared like a scroll rolling up, and all the mountains and islands were moved from where they were.</a:t>
            </a:r>
          </a:p>
        </p:txBody>
      </p:sp>
    </p:spTree>
    <p:extLst>
      <p:ext uri="{BB962C8B-B14F-4D97-AF65-F5344CB8AC3E}">
        <p14:creationId xmlns:p14="http://schemas.microsoft.com/office/powerpoint/2010/main" val="2943367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381000"/>
            <a:ext cx="8534400" cy="6172200"/>
          </a:xfrm>
        </p:spPr>
        <p:txBody>
          <a:bodyPr>
            <a:noAutofit/>
          </a:bodyPr>
          <a:lstStyle/>
          <a:p>
            <a:pPr marL="45720" indent="0" algn="ctr">
              <a:buNone/>
            </a:pPr>
            <a:r>
              <a:rPr lang="en-US" sz="2800" b="1" dirty="0" smtClean="0"/>
              <a:t>The Creation Verbs in Genesis </a:t>
            </a:r>
            <a:r>
              <a:rPr lang="ro-RO" sz="2800" b="1" dirty="0" smtClean="0"/>
              <a:t>1</a:t>
            </a:r>
          </a:p>
          <a:p>
            <a:pPr marL="45720" indent="0" algn="ctr">
              <a:buNone/>
            </a:pPr>
            <a:endParaRPr lang="ro-RO" sz="2800" b="1" dirty="0" smtClean="0"/>
          </a:p>
          <a:p>
            <a:pPr marL="45720" indent="0">
              <a:buNone/>
            </a:pPr>
            <a:r>
              <a:rPr lang="en-US" sz="2800" dirty="0" smtClean="0"/>
              <a:t>God made</a:t>
            </a:r>
            <a:r>
              <a:rPr lang="ro-RO" sz="2800" i="1" dirty="0" smtClean="0"/>
              <a:t> </a:t>
            </a:r>
            <a:r>
              <a:rPr lang="ro-RO" sz="2800" dirty="0" smtClean="0"/>
              <a:t>(</a:t>
            </a:r>
            <a:r>
              <a:rPr lang="ro-RO" sz="2800" b="1" dirty="0" smtClean="0"/>
              <a:t>asah</a:t>
            </a:r>
            <a:r>
              <a:rPr lang="ro-RO" sz="2800" dirty="0"/>
              <a:t>) </a:t>
            </a:r>
            <a:r>
              <a:rPr lang="en-US" sz="2800" dirty="0" smtClean="0"/>
              <a:t>the firmament, the heavenly bodies, the fish, the birds, the land animals and man</a:t>
            </a:r>
            <a:endParaRPr lang="en-US" sz="2800" dirty="0"/>
          </a:p>
          <a:p>
            <a:pPr marL="365760" lvl="1" indent="0">
              <a:buNone/>
            </a:pPr>
            <a:r>
              <a:rPr lang="en-US" sz="2600" b="1" dirty="0" smtClean="0">
                <a:solidFill>
                  <a:srgbClr val="7030A0"/>
                </a:solidFill>
              </a:rPr>
              <a:t>God separated</a:t>
            </a:r>
            <a:r>
              <a:rPr lang="ro-RO" sz="2600" b="1" i="1" dirty="0" smtClean="0">
                <a:solidFill>
                  <a:srgbClr val="7030A0"/>
                </a:solidFill>
              </a:rPr>
              <a:t> </a:t>
            </a:r>
            <a:r>
              <a:rPr lang="ro-RO" sz="2600" b="1" dirty="0" smtClean="0">
                <a:solidFill>
                  <a:srgbClr val="7030A0"/>
                </a:solidFill>
              </a:rPr>
              <a:t>(</a:t>
            </a:r>
            <a:r>
              <a:rPr lang="ro-RO" sz="2600" b="1" i="1" dirty="0" smtClean="0">
                <a:solidFill>
                  <a:srgbClr val="7030A0"/>
                </a:solidFill>
              </a:rPr>
              <a:t>badal</a:t>
            </a:r>
            <a:r>
              <a:rPr lang="ro-RO" sz="2600" b="1" dirty="0">
                <a:solidFill>
                  <a:srgbClr val="7030A0"/>
                </a:solidFill>
              </a:rPr>
              <a:t>) </a:t>
            </a:r>
            <a:r>
              <a:rPr lang="en-US" sz="2600" b="1" dirty="0" smtClean="0">
                <a:solidFill>
                  <a:srgbClr val="7030A0"/>
                </a:solidFill>
              </a:rPr>
              <a:t>light and darkness, waters above and waters below, seas and dry land.</a:t>
            </a:r>
            <a:r>
              <a:rPr lang="ro-RO" sz="2600" b="1" dirty="0" smtClean="0">
                <a:solidFill>
                  <a:srgbClr val="7030A0"/>
                </a:solidFill>
              </a:rPr>
              <a:t> </a:t>
            </a:r>
            <a:endParaRPr lang="en-US" sz="2600" b="1" dirty="0">
              <a:solidFill>
                <a:srgbClr val="7030A0"/>
              </a:solidFill>
            </a:endParaRPr>
          </a:p>
          <a:p>
            <a:pPr marL="365760" lvl="1" indent="0">
              <a:buNone/>
            </a:pPr>
            <a:r>
              <a:rPr lang="ro-RO" sz="2600" b="1" dirty="0">
                <a:solidFill>
                  <a:srgbClr val="7030A0"/>
                </a:solidFill>
              </a:rPr>
              <a:t>Dumnezeu </a:t>
            </a:r>
            <a:r>
              <a:rPr lang="en-US" sz="2600" b="1" dirty="0" smtClean="0">
                <a:solidFill>
                  <a:srgbClr val="7030A0"/>
                </a:solidFill>
              </a:rPr>
              <a:t>placed</a:t>
            </a:r>
            <a:r>
              <a:rPr lang="ro-RO" sz="2600" b="1" i="1" dirty="0" smtClean="0">
                <a:solidFill>
                  <a:srgbClr val="7030A0"/>
                </a:solidFill>
              </a:rPr>
              <a:t> </a:t>
            </a:r>
            <a:r>
              <a:rPr lang="ro-RO" sz="2600" b="1" dirty="0" smtClean="0">
                <a:solidFill>
                  <a:srgbClr val="7030A0"/>
                </a:solidFill>
              </a:rPr>
              <a:t>(</a:t>
            </a:r>
            <a:r>
              <a:rPr lang="ro-RO" sz="2600" b="1" i="1" dirty="0" smtClean="0">
                <a:solidFill>
                  <a:srgbClr val="7030A0"/>
                </a:solidFill>
              </a:rPr>
              <a:t>natan</a:t>
            </a:r>
            <a:r>
              <a:rPr lang="ro-RO" sz="2600" b="1" dirty="0">
                <a:solidFill>
                  <a:srgbClr val="7030A0"/>
                </a:solidFill>
              </a:rPr>
              <a:t>) </a:t>
            </a:r>
            <a:r>
              <a:rPr lang="en-US" sz="2600" b="1" dirty="0" smtClean="0">
                <a:solidFill>
                  <a:srgbClr val="7030A0"/>
                </a:solidFill>
              </a:rPr>
              <a:t>the heavenly bodies in above the Earth (land) and he placed (put) man to rule the world and keep it.</a:t>
            </a:r>
            <a:endParaRPr lang="en-US" sz="2600" b="1" dirty="0">
              <a:solidFill>
                <a:srgbClr val="7030A0"/>
              </a:solidFill>
            </a:endParaRPr>
          </a:p>
          <a:p>
            <a:pPr marL="45720" indent="0">
              <a:buNone/>
            </a:pPr>
            <a:r>
              <a:rPr lang="en-US" sz="2800" dirty="0" smtClean="0"/>
              <a:t>God created</a:t>
            </a:r>
            <a:r>
              <a:rPr lang="ro-RO" sz="2800" dirty="0" smtClean="0"/>
              <a:t> (</a:t>
            </a:r>
            <a:r>
              <a:rPr lang="ro-RO" sz="2800" b="1" dirty="0" smtClean="0"/>
              <a:t>bara</a:t>
            </a:r>
            <a:r>
              <a:rPr lang="ro-RO" sz="2800" dirty="0"/>
              <a:t>) </a:t>
            </a:r>
            <a:r>
              <a:rPr lang="en-US" sz="2800" dirty="0" smtClean="0"/>
              <a:t>the fish, the birds, the animal, by his words… he created man by his own action, not only by a mere command… and he breathed Spirit (his Spirit) of life into him…</a:t>
            </a:r>
            <a:endParaRPr lang="en-US" sz="2800" dirty="0"/>
          </a:p>
        </p:txBody>
      </p:sp>
    </p:spTree>
    <p:extLst>
      <p:ext uri="{BB962C8B-B14F-4D97-AF65-F5344CB8AC3E}">
        <p14:creationId xmlns:p14="http://schemas.microsoft.com/office/powerpoint/2010/main" val="2599591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33400"/>
            <a:ext cx="7620000" cy="5410199"/>
          </a:xfrm>
          <a:prstGeom prst="rect">
            <a:avLst/>
          </a:prstGeom>
        </p:spPr>
      </p:pic>
    </p:spTree>
    <p:extLst>
      <p:ext uri="{BB962C8B-B14F-4D97-AF65-F5344CB8AC3E}">
        <p14:creationId xmlns:p14="http://schemas.microsoft.com/office/powerpoint/2010/main" val="36967662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51131"/>
            <a:ext cx="8610599" cy="5906869"/>
          </a:xfrm>
          <a:prstGeom prst="rect">
            <a:avLst/>
          </a:prstGeom>
        </p:spPr>
      </p:pic>
    </p:spTree>
    <p:extLst>
      <p:ext uri="{BB962C8B-B14F-4D97-AF65-F5344CB8AC3E}">
        <p14:creationId xmlns:p14="http://schemas.microsoft.com/office/powerpoint/2010/main" val="26765268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7" y="951131"/>
            <a:ext cx="8706445" cy="5906869"/>
          </a:xfrm>
          <a:prstGeom prst="rect">
            <a:avLst/>
          </a:prstGeom>
        </p:spPr>
      </p:pic>
    </p:spTree>
    <p:extLst>
      <p:ext uri="{BB962C8B-B14F-4D97-AF65-F5344CB8AC3E}">
        <p14:creationId xmlns:p14="http://schemas.microsoft.com/office/powerpoint/2010/main" val="42274384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46331"/>
          </a:xfrm>
          <a:prstGeom prst="rect">
            <a:avLst/>
          </a:prstGeom>
          <a:noFill/>
        </p:spPr>
        <p:txBody>
          <a:bodyPr wrap="square" rtlCol="0">
            <a:spAutoFit/>
          </a:bodyPr>
          <a:lstStyle/>
          <a:p>
            <a:r>
              <a:rPr lang="ro-RO" sz="3600" b="1" dirty="0" smtClean="0">
                <a:solidFill>
                  <a:prstClr val="black"/>
                </a:solidFill>
              </a:rPr>
              <a:t>Observarea constelatiilor, grupuri de stele</a:t>
            </a:r>
            <a:endParaRPr lang="en-US" sz="3600" i="1"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463"/>
            <a:ext cx="9144000" cy="6445073"/>
          </a:xfrm>
          <a:prstGeom prst="rect">
            <a:avLst/>
          </a:prstGeom>
        </p:spPr>
      </p:pic>
    </p:spTree>
    <p:extLst>
      <p:ext uri="{BB962C8B-B14F-4D97-AF65-F5344CB8AC3E}">
        <p14:creationId xmlns:p14="http://schemas.microsoft.com/office/powerpoint/2010/main" val="26644528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85800"/>
            <a:ext cx="7162800" cy="5232202"/>
          </a:xfrm>
          <a:prstGeom prst="rect">
            <a:avLst/>
          </a:prstGeom>
        </p:spPr>
        <p:txBody>
          <a:bodyPr wrap="square">
            <a:spAutoFit/>
          </a:bodyPr>
          <a:lstStyle/>
          <a:p>
            <a:pPr algn="ctr"/>
            <a:r>
              <a:rPr lang="en-US" sz="2800" b="1" dirty="0" smtClean="0">
                <a:solidFill>
                  <a:prstClr val="black"/>
                </a:solidFill>
              </a:rPr>
              <a:t>JOB</a:t>
            </a:r>
            <a:r>
              <a:rPr lang="ro-RO" sz="2800" b="1" dirty="0" smtClean="0">
                <a:solidFill>
                  <a:prstClr val="black"/>
                </a:solidFill>
              </a:rPr>
              <a:t> 38:31-36</a:t>
            </a:r>
          </a:p>
          <a:p>
            <a:endParaRPr lang="ro-RO" dirty="0">
              <a:solidFill>
                <a:prstClr val="black"/>
              </a:solidFill>
            </a:endParaRPr>
          </a:p>
          <a:p>
            <a:r>
              <a:rPr lang="en-US" sz="3200" dirty="0" smtClean="0"/>
              <a:t>31 Can </a:t>
            </a:r>
            <a:r>
              <a:rPr lang="en-US" sz="3200" dirty="0"/>
              <a:t>you tie together the stars of the Pleiades? Can you loosen the belt of the Orion constellation</a:t>
            </a:r>
            <a:r>
              <a:rPr lang="en-US" sz="3200" dirty="0" smtClean="0"/>
              <a:t>?</a:t>
            </a:r>
            <a:r>
              <a:rPr lang="en-US" sz="3200" dirty="0"/>
              <a:t> </a:t>
            </a:r>
            <a:endParaRPr lang="en-US" sz="3200" dirty="0" smtClean="0"/>
          </a:p>
          <a:p>
            <a:r>
              <a:rPr lang="en-US" sz="3200" dirty="0" smtClean="0"/>
              <a:t>32 Can </a:t>
            </a:r>
            <a:r>
              <a:rPr lang="en-US" sz="3200" dirty="0"/>
              <a:t>you guide the stars of </a:t>
            </a:r>
            <a:r>
              <a:rPr lang="en-US" sz="3200" dirty="0" err="1"/>
              <a:t>Mazzarothk</a:t>
            </a:r>
            <a:r>
              <a:rPr lang="en-US" sz="3200" dirty="0"/>
              <a:t> at the right time? Can you direct the Great Bear constellation and its other stars? </a:t>
            </a:r>
            <a:endParaRPr lang="en-US" sz="3200" dirty="0" smtClean="0"/>
          </a:p>
          <a:p>
            <a:r>
              <a:rPr lang="en-US" sz="3200" dirty="0" smtClean="0"/>
              <a:t>33 Do </a:t>
            </a:r>
            <a:r>
              <a:rPr lang="en-US" sz="3200" dirty="0"/>
              <a:t>you know the laws of the heavens</a:t>
            </a:r>
            <a:r>
              <a:rPr lang="en-US" sz="3200" dirty="0" smtClean="0"/>
              <a:t>? l</a:t>
            </a:r>
            <a:r>
              <a:rPr lang="en-US" sz="3200" dirty="0"/>
              <a:t> Can you apply them to the earth?</a:t>
            </a:r>
            <a:endParaRPr lang="ro-RO" sz="3200" dirty="0" smtClean="0">
              <a:solidFill>
                <a:prstClr val="black"/>
              </a:solidFill>
            </a:endParaRPr>
          </a:p>
        </p:txBody>
      </p:sp>
    </p:spTree>
    <p:extLst>
      <p:ext uri="{BB962C8B-B14F-4D97-AF65-F5344CB8AC3E}">
        <p14:creationId xmlns:p14="http://schemas.microsoft.com/office/powerpoint/2010/main" val="34745886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153400" cy="1569660"/>
          </a:xfrm>
          <a:prstGeom prst="rect">
            <a:avLst/>
          </a:prstGeom>
        </p:spPr>
        <p:txBody>
          <a:bodyPr wrap="square">
            <a:spAutoFit/>
          </a:bodyPr>
          <a:lstStyle/>
          <a:p>
            <a:pPr algn="ctr"/>
            <a:r>
              <a:rPr lang="en-US" sz="2800" b="1" dirty="0" smtClean="0">
                <a:solidFill>
                  <a:prstClr val="black"/>
                </a:solidFill>
              </a:rPr>
              <a:t>JOB</a:t>
            </a:r>
            <a:r>
              <a:rPr lang="ro-RO" sz="2800" b="1" dirty="0" smtClean="0">
                <a:solidFill>
                  <a:prstClr val="black"/>
                </a:solidFill>
              </a:rPr>
              <a:t> 38:31-36</a:t>
            </a:r>
            <a:r>
              <a:rPr lang="en-US" sz="2800" b="1" dirty="0" smtClean="0">
                <a:solidFill>
                  <a:prstClr val="black"/>
                </a:solidFill>
              </a:rPr>
              <a:t>, Pleiades</a:t>
            </a:r>
            <a:endParaRPr lang="ro-RO" sz="2800" b="1" dirty="0" smtClean="0">
              <a:solidFill>
                <a:prstClr val="black"/>
              </a:solidFill>
            </a:endParaRPr>
          </a:p>
          <a:p>
            <a:endParaRPr lang="ro-RO" dirty="0">
              <a:solidFill>
                <a:prstClr val="black"/>
              </a:solidFill>
            </a:endParaRPr>
          </a:p>
          <a:p>
            <a:endParaRPr lang="ro-RO" dirty="0" smtClean="0">
              <a:solidFill>
                <a:prstClr val="black"/>
              </a:solidFill>
            </a:endParaRPr>
          </a:p>
          <a:p>
            <a:endParaRPr lang="en-US" sz="3200" dirty="0">
              <a:solidFill>
                <a:prstClr val="black"/>
              </a:solidFill>
              <a:latin typeface="Gentium Plus" pitchFamily="2" charset="0"/>
              <a:ea typeface="Gentium Plus" pitchFamily="2" charset="0"/>
              <a:cs typeface="Gentium Plus" pitchFamily="2" charset="0"/>
            </a:endParaRPr>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4" y="1219200"/>
            <a:ext cx="8569036"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158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33400"/>
            <a:ext cx="7162800" cy="1077218"/>
          </a:xfrm>
          <a:prstGeom prst="rect">
            <a:avLst/>
          </a:prstGeom>
        </p:spPr>
        <p:txBody>
          <a:bodyPr wrap="square">
            <a:spAutoFit/>
          </a:bodyPr>
          <a:lstStyle/>
          <a:p>
            <a:pPr algn="ctr"/>
            <a:r>
              <a:rPr lang="en-US" sz="2800" b="1" dirty="0" smtClean="0">
                <a:solidFill>
                  <a:prstClr val="black"/>
                </a:solidFill>
              </a:rPr>
              <a:t>Belt of Orion </a:t>
            </a:r>
            <a:r>
              <a:rPr lang="ro-RO" sz="2800" b="1" dirty="0" smtClean="0">
                <a:solidFill>
                  <a:prstClr val="black"/>
                </a:solidFill>
              </a:rPr>
              <a:t>38:31-36</a:t>
            </a:r>
          </a:p>
          <a:p>
            <a:endParaRPr lang="ro-RO" dirty="0">
              <a:solidFill>
                <a:prstClr val="black"/>
              </a:solidFill>
            </a:endParaRPr>
          </a:p>
          <a:p>
            <a:endParaRPr lang="ro-RO" dirty="0" smtClean="0">
              <a:solidFill>
                <a:prstClr val="black"/>
              </a:solidFill>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8326"/>
            <a:ext cx="9144000" cy="521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615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6523" y="457200"/>
            <a:ext cx="7162800" cy="1077218"/>
          </a:xfrm>
          <a:prstGeom prst="rect">
            <a:avLst/>
          </a:prstGeom>
        </p:spPr>
        <p:txBody>
          <a:bodyPr wrap="square">
            <a:spAutoFit/>
          </a:bodyPr>
          <a:lstStyle/>
          <a:p>
            <a:pPr algn="ctr"/>
            <a:r>
              <a:rPr lang="en-US" sz="2800" b="1" dirty="0" smtClean="0">
                <a:solidFill>
                  <a:prstClr val="black"/>
                </a:solidFill>
              </a:rPr>
              <a:t>The Great Bear, JOB </a:t>
            </a:r>
            <a:r>
              <a:rPr lang="ro-RO" sz="2800" b="1" dirty="0" smtClean="0">
                <a:solidFill>
                  <a:prstClr val="black"/>
                </a:solidFill>
              </a:rPr>
              <a:t>38:31-36</a:t>
            </a:r>
          </a:p>
          <a:p>
            <a:endParaRPr lang="ro-RO" dirty="0">
              <a:solidFill>
                <a:prstClr val="black"/>
              </a:solidFill>
            </a:endParaRPr>
          </a:p>
          <a:p>
            <a:endParaRPr lang="ro-RO" dirty="0" smtClean="0">
              <a:solidFill>
                <a:prstClr val="black"/>
              </a:solidFill>
            </a:endParaRPr>
          </a:p>
        </p:txBody>
      </p:sp>
      <p:pic>
        <p:nvPicPr>
          <p:cNvPr id="4101" name="Picture 5" descr="https://upload.wikimedia.org/wikipedia/commons/c/ce/Ursa_Major_-_Ursa_Minor_-_Pola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5809"/>
            <a:ext cx="8153400" cy="561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8339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solidFill>
                  <a:prstClr val="black"/>
                </a:solidFill>
              </a:rPr>
              <a:t>How is Earth `travelling` through the `houses` of the </a:t>
            </a:r>
            <a:r>
              <a:rPr lang="en-US" sz="3600" b="1" dirty="0" err="1" smtClean="0">
                <a:solidFill>
                  <a:prstClr val="black"/>
                </a:solidFill>
              </a:rPr>
              <a:t>constelations</a:t>
            </a:r>
            <a:r>
              <a:rPr lang="en-US" sz="3600" b="1" dirty="0" smtClean="0">
                <a:solidFill>
                  <a:prstClr val="black"/>
                </a:solidFill>
              </a:rPr>
              <a:t>… </a:t>
            </a:r>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0" y="1505129"/>
            <a:ext cx="8153400" cy="4728210"/>
          </a:xfrm>
          <a:prstGeom prst="rect">
            <a:avLst/>
          </a:prstGeom>
        </p:spPr>
      </p:pic>
    </p:spTree>
    <p:extLst>
      <p:ext uri="{BB962C8B-B14F-4D97-AF65-F5344CB8AC3E}">
        <p14:creationId xmlns:p14="http://schemas.microsoft.com/office/powerpoint/2010/main" val="9140117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a:solidFill>
                  <a:prstClr val="black"/>
                </a:solidFill>
              </a:rPr>
              <a:t>How is </a:t>
            </a:r>
            <a:r>
              <a:rPr lang="en-US" sz="3600" b="1" dirty="0" smtClean="0">
                <a:solidFill>
                  <a:prstClr val="black"/>
                </a:solidFill>
              </a:rPr>
              <a:t>the Sun </a:t>
            </a:r>
            <a:r>
              <a:rPr lang="en-US" sz="3600" b="1" dirty="0">
                <a:solidFill>
                  <a:prstClr val="black"/>
                </a:solidFill>
              </a:rPr>
              <a:t>`travelling` through the `houses` of the </a:t>
            </a:r>
            <a:r>
              <a:rPr lang="en-US" sz="3600" b="1" dirty="0" err="1">
                <a:solidFill>
                  <a:prstClr val="black"/>
                </a:solidFill>
              </a:rPr>
              <a:t>constelations</a:t>
            </a:r>
            <a:r>
              <a:rPr lang="en-US" sz="3600" b="1" dirty="0">
                <a:solidFill>
                  <a:prstClr val="black"/>
                </a:solidFill>
              </a:rPr>
              <a:t>…</a:t>
            </a:r>
            <a:endParaRPr lang="en-US" sz="3600" i="1"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5128"/>
            <a:ext cx="9144000" cy="5352871"/>
          </a:xfrm>
          <a:prstGeom prst="rect">
            <a:avLst/>
          </a:prstGeom>
        </p:spPr>
      </p:pic>
    </p:spTree>
    <p:extLst>
      <p:ext uri="{BB962C8B-B14F-4D97-AF65-F5344CB8AC3E}">
        <p14:creationId xmlns:p14="http://schemas.microsoft.com/office/powerpoint/2010/main" val="2793029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533400"/>
            <a:ext cx="8534400" cy="6019800"/>
          </a:xfrm>
        </p:spPr>
        <p:txBody>
          <a:bodyPr>
            <a:noAutofit/>
          </a:bodyPr>
          <a:lstStyle/>
          <a:p>
            <a:pPr marL="45720" indent="0" algn="ctr">
              <a:buNone/>
            </a:pPr>
            <a:endParaRPr lang="ro-RO" sz="7200" b="1" dirty="0" smtClean="0"/>
          </a:p>
          <a:p>
            <a:pPr marL="45720" indent="0" algn="ctr">
              <a:buNone/>
            </a:pPr>
            <a:r>
              <a:rPr lang="en-US" sz="7200" b="1" dirty="0" smtClean="0"/>
              <a:t>How did the world look in the 4</a:t>
            </a:r>
            <a:r>
              <a:rPr lang="en-US" sz="7200" b="1" baseline="30000" dirty="0" smtClean="0"/>
              <a:t>th</a:t>
            </a:r>
            <a:r>
              <a:rPr lang="en-US" sz="7200" b="1" dirty="0" smtClean="0"/>
              <a:t> day?</a:t>
            </a:r>
            <a:endParaRPr lang="ro-RO" sz="7200" b="1" dirty="0" smtClean="0"/>
          </a:p>
          <a:p>
            <a:pPr marL="45720" indent="0" algn="ctr">
              <a:buNone/>
            </a:pPr>
            <a:endParaRPr lang="ro-RO" sz="3200" b="1" dirty="0" smtClean="0"/>
          </a:p>
          <a:p>
            <a:pPr marL="45720" indent="0">
              <a:buNone/>
            </a:pPr>
            <a:endParaRPr lang="vi-VN" sz="2400" b="1" dirty="0"/>
          </a:p>
        </p:txBody>
      </p:sp>
    </p:spTree>
    <p:extLst>
      <p:ext uri="{BB962C8B-B14F-4D97-AF65-F5344CB8AC3E}">
        <p14:creationId xmlns:p14="http://schemas.microsoft.com/office/powerpoint/2010/main" val="4762937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46331"/>
          </a:xfrm>
          <a:prstGeom prst="rect">
            <a:avLst/>
          </a:prstGeom>
          <a:noFill/>
        </p:spPr>
        <p:txBody>
          <a:bodyPr wrap="square" rtlCol="0">
            <a:spAutoFit/>
          </a:bodyPr>
          <a:lstStyle/>
          <a:p>
            <a:pPr algn="ctr"/>
            <a:r>
              <a:rPr lang="en-US" sz="3600" b="1" dirty="0" smtClean="0">
                <a:solidFill>
                  <a:prstClr val="black"/>
                </a:solidFill>
              </a:rPr>
              <a:t>The </a:t>
            </a:r>
            <a:r>
              <a:rPr lang="en-US" sz="3600" b="1" dirty="0" err="1" smtClean="0">
                <a:solidFill>
                  <a:prstClr val="black"/>
                </a:solidFill>
              </a:rPr>
              <a:t>Bethleem</a:t>
            </a:r>
            <a:r>
              <a:rPr lang="en-US" sz="3600" b="1" dirty="0" smtClean="0">
                <a:solidFill>
                  <a:prstClr val="black"/>
                </a:solidFill>
              </a:rPr>
              <a:t> Star… was it a Star?</a:t>
            </a:r>
            <a:endParaRPr lang="en-US" sz="3600" i="1"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077200" cy="5105400"/>
          </a:xfrm>
          <a:prstGeom prst="rect">
            <a:avLst/>
          </a:prstGeom>
        </p:spPr>
      </p:pic>
    </p:spTree>
    <p:extLst>
      <p:ext uri="{BB962C8B-B14F-4D97-AF65-F5344CB8AC3E}">
        <p14:creationId xmlns:p14="http://schemas.microsoft.com/office/powerpoint/2010/main" val="39893742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646331"/>
          </a:xfrm>
          <a:prstGeom prst="rect">
            <a:avLst/>
          </a:prstGeom>
          <a:noFill/>
        </p:spPr>
        <p:txBody>
          <a:bodyPr wrap="square" rtlCol="0">
            <a:spAutoFit/>
          </a:bodyPr>
          <a:lstStyle/>
          <a:p>
            <a:r>
              <a:rPr lang="en-US" sz="3600" b="1" dirty="0" smtClean="0"/>
              <a:t>Your real address… </a:t>
            </a:r>
            <a:endParaRPr lang="en-US" sz="36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55" y="1505129"/>
            <a:ext cx="9144000" cy="5352871"/>
          </a:xfrm>
          <a:prstGeom prst="rect">
            <a:avLst/>
          </a:prstGeom>
        </p:spPr>
      </p:pic>
    </p:spTree>
    <p:extLst>
      <p:ext uri="{BB962C8B-B14F-4D97-AF65-F5344CB8AC3E}">
        <p14:creationId xmlns:p14="http://schemas.microsoft.com/office/powerpoint/2010/main" val="15249275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a:t>Your real address… </a:t>
            </a:r>
            <a:endParaRPr lang="en-US" sz="3600" i="1" dirty="0"/>
          </a:p>
          <a:p>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92772"/>
            <a:ext cx="7620000" cy="5365228"/>
          </a:xfrm>
          <a:prstGeom prst="rect">
            <a:avLst/>
          </a:prstGeom>
        </p:spPr>
      </p:pic>
    </p:spTree>
    <p:extLst>
      <p:ext uri="{BB962C8B-B14F-4D97-AF65-F5344CB8AC3E}">
        <p14:creationId xmlns:p14="http://schemas.microsoft.com/office/powerpoint/2010/main" val="37584495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415" y="271849"/>
            <a:ext cx="8381999" cy="1200329"/>
          </a:xfrm>
          <a:prstGeom prst="rect">
            <a:avLst/>
          </a:prstGeom>
          <a:noFill/>
        </p:spPr>
        <p:txBody>
          <a:bodyPr wrap="square" rtlCol="0">
            <a:spAutoFit/>
          </a:bodyPr>
          <a:lstStyle/>
          <a:p>
            <a:r>
              <a:rPr lang="en-US" sz="3600" b="1" dirty="0" smtClean="0">
                <a:solidFill>
                  <a:prstClr val="black"/>
                </a:solidFill>
              </a:rPr>
              <a:t>The place of Earth in the Milky Way: the Security Habitable Zone</a:t>
            </a:r>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9" y="2059126"/>
            <a:ext cx="8128000" cy="4798874"/>
          </a:xfrm>
          <a:prstGeom prst="rect">
            <a:avLst/>
          </a:prstGeom>
        </p:spPr>
      </p:pic>
    </p:spTree>
    <p:extLst>
      <p:ext uri="{BB962C8B-B14F-4D97-AF65-F5344CB8AC3E}">
        <p14:creationId xmlns:p14="http://schemas.microsoft.com/office/powerpoint/2010/main" val="38179348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415" y="271849"/>
            <a:ext cx="8381999" cy="1754326"/>
          </a:xfrm>
          <a:prstGeom prst="rect">
            <a:avLst/>
          </a:prstGeom>
          <a:noFill/>
        </p:spPr>
        <p:txBody>
          <a:bodyPr wrap="square" rtlCol="0">
            <a:spAutoFit/>
          </a:bodyPr>
          <a:lstStyle/>
          <a:p>
            <a:r>
              <a:rPr lang="en-US" sz="3600" b="1" dirty="0">
                <a:solidFill>
                  <a:prstClr val="black"/>
                </a:solidFill>
              </a:rPr>
              <a:t>The place of Earth in the Milky Way: the Security Habitable Zone</a:t>
            </a:r>
            <a:endParaRPr lang="en-US" sz="3600" i="1" dirty="0">
              <a:solidFill>
                <a:prstClr val="black"/>
              </a:solidFill>
            </a:endParaRPr>
          </a:p>
          <a:p>
            <a:endParaRPr lang="en-US" sz="3600" i="1" dirty="0">
              <a:solidFill>
                <a:prstClr val="black"/>
              </a:solidFill>
            </a:endParaRPr>
          </a:p>
        </p:txBody>
      </p:sp>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26175"/>
            <a:ext cx="6705599" cy="483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62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solidFill>
                  <a:prstClr val="black"/>
                </a:solidFill>
              </a:rPr>
              <a:t>The place of Earth in the Milky Way: the </a:t>
            </a:r>
            <a:r>
              <a:rPr lang="en-US" sz="3600" b="1" dirty="0" smtClean="0">
                <a:solidFill>
                  <a:prstClr val="black"/>
                </a:solidFill>
              </a:rPr>
              <a:t>Science ready Habitable </a:t>
            </a:r>
            <a:r>
              <a:rPr lang="en-US" sz="3600" b="1" dirty="0">
                <a:solidFill>
                  <a:prstClr val="black"/>
                </a:solidFill>
              </a:rPr>
              <a:t>Zone</a:t>
            </a:r>
            <a:endParaRPr lang="en-US" sz="3600" i="1" dirty="0">
              <a:solidFill>
                <a:prstClr val="black"/>
              </a:solidFill>
            </a:endParaRPr>
          </a:p>
          <a:p>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47800"/>
            <a:ext cx="8128000" cy="4798874"/>
          </a:xfrm>
          <a:prstGeom prst="rect">
            <a:avLst/>
          </a:prstGeom>
        </p:spPr>
      </p:pic>
    </p:spTree>
    <p:extLst>
      <p:ext uri="{BB962C8B-B14F-4D97-AF65-F5344CB8AC3E}">
        <p14:creationId xmlns:p14="http://schemas.microsoft.com/office/powerpoint/2010/main" val="18516923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a:solidFill>
                  <a:prstClr val="black"/>
                </a:solidFill>
              </a:rPr>
              <a:t>The place of Earth in the Milky Way: the Science ready Habitable Zone</a:t>
            </a:r>
            <a:endParaRPr lang="en-US" sz="3600" i="1"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14" y="1505129"/>
            <a:ext cx="8128000" cy="4798874"/>
          </a:xfrm>
          <a:prstGeom prst="rect">
            <a:avLst/>
          </a:prstGeom>
        </p:spPr>
      </p:pic>
    </p:spTree>
    <p:extLst>
      <p:ext uri="{BB962C8B-B14F-4D97-AF65-F5344CB8AC3E}">
        <p14:creationId xmlns:p14="http://schemas.microsoft.com/office/powerpoint/2010/main" val="41489781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04800"/>
            <a:ext cx="8381999" cy="2554545"/>
          </a:xfrm>
          <a:prstGeom prst="rect">
            <a:avLst/>
          </a:prstGeom>
          <a:noFill/>
        </p:spPr>
        <p:txBody>
          <a:bodyPr wrap="square" rtlCol="0">
            <a:spAutoFit/>
          </a:bodyPr>
          <a:lstStyle/>
          <a:p>
            <a:r>
              <a:rPr lang="en-US" sz="3200" b="1" dirty="0" smtClean="0">
                <a:solidFill>
                  <a:prstClr val="black"/>
                </a:solidFill>
              </a:rPr>
              <a:t>The position of the Earth in the Milky Way seems providential, the best there is… </a:t>
            </a:r>
            <a:r>
              <a:rPr lang="ro-RO" sz="3200" b="1" dirty="0" smtClean="0">
                <a:solidFill>
                  <a:prstClr val="black"/>
                </a:solidFill>
              </a:rPr>
              <a:t>Nicolaus Copernic </a:t>
            </a:r>
            <a:r>
              <a:rPr lang="en-US" sz="3200" b="1" dirty="0" smtClean="0">
                <a:solidFill>
                  <a:prstClr val="black"/>
                </a:solidFill>
              </a:rPr>
              <a:t>proved the Sun is at the center of the solar system</a:t>
            </a:r>
            <a:r>
              <a:rPr lang="ro-RO" sz="3200" b="1" dirty="0" smtClean="0">
                <a:solidFill>
                  <a:prstClr val="black"/>
                </a:solidFill>
              </a:rPr>
              <a:t> (</a:t>
            </a:r>
            <a:r>
              <a:rPr lang="en-US" sz="3200" dirty="0" smtClean="0">
                <a:solidFill>
                  <a:prstClr val="black"/>
                </a:solidFill>
              </a:rPr>
              <a:t>1473</a:t>
            </a:r>
            <a:r>
              <a:rPr lang="en-US" sz="3200" dirty="0">
                <a:solidFill>
                  <a:prstClr val="black"/>
                </a:solidFill>
              </a:rPr>
              <a:t> – </a:t>
            </a:r>
            <a:r>
              <a:rPr lang="en-US" sz="3200" dirty="0" smtClean="0">
                <a:solidFill>
                  <a:prstClr val="black"/>
                </a:solidFill>
              </a:rPr>
              <a:t>1543</a:t>
            </a:r>
            <a:r>
              <a:rPr lang="ro-RO" sz="3200" b="1" dirty="0" smtClean="0">
                <a:solidFill>
                  <a:prstClr val="black"/>
                </a:solidFill>
              </a:rPr>
              <a:t>). </a:t>
            </a:r>
            <a:r>
              <a:rPr lang="en-US" sz="3200" b="1" dirty="0" smtClean="0">
                <a:solidFill>
                  <a:prstClr val="black"/>
                </a:solidFill>
              </a:rPr>
              <a:t>Yet are we in the center of God’s attention?</a:t>
            </a:r>
            <a:endParaRPr lang="en-US" sz="3200" i="1"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6" y="2859345"/>
            <a:ext cx="8128000" cy="3352800"/>
          </a:xfrm>
          <a:prstGeom prst="rect">
            <a:avLst/>
          </a:prstGeom>
        </p:spPr>
      </p:pic>
    </p:spTree>
    <p:extLst>
      <p:ext uri="{BB962C8B-B14F-4D97-AF65-F5344CB8AC3E}">
        <p14:creationId xmlns:p14="http://schemas.microsoft.com/office/powerpoint/2010/main" val="6071592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The circling trajectories or paths of planets around the Sun… </a:t>
            </a:r>
            <a:endParaRPr lang="en-US" sz="36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752600"/>
            <a:ext cx="8128000" cy="4724400"/>
          </a:xfrm>
          <a:prstGeom prst="rect">
            <a:avLst/>
          </a:prstGeom>
        </p:spPr>
      </p:pic>
    </p:spTree>
    <p:extLst>
      <p:ext uri="{BB962C8B-B14F-4D97-AF65-F5344CB8AC3E}">
        <p14:creationId xmlns:p14="http://schemas.microsoft.com/office/powerpoint/2010/main" val="276574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a:solidFill>
                  <a:prstClr val="black"/>
                </a:solidFill>
              </a:rPr>
              <a:t>The place of Earth in the Milky Way: the </a:t>
            </a:r>
            <a:r>
              <a:rPr lang="en-US" sz="3600" b="1" dirty="0" smtClean="0">
                <a:solidFill>
                  <a:prstClr val="black"/>
                </a:solidFill>
              </a:rPr>
              <a:t>Habitable </a:t>
            </a:r>
            <a:r>
              <a:rPr lang="en-US" sz="3600" b="1" dirty="0">
                <a:solidFill>
                  <a:prstClr val="black"/>
                </a:solidFill>
              </a:rPr>
              <a:t>Zone</a:t>
            </a:r>
            <a:endParaRPr lang="en-US" sz="3600" i="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9" y="1525724"/>
            <a:ext cx="8128000" cy="4971871"/>
          </a:xfrm>
          <a:prstGeom prst="rect">
            <a:avLst/>
          </a:prstGeom>
        </p:spPr>
      </p:pic>
    </p:spTree>
    <p:extLst>
      <p:ext uri="{BB962C8B-B14F-4D97-AF65-F5344CB8AC3E}">
        <p14:creationId xmlns:p14="http://schemas.microsoft.com/office/powerpoint/2010/main" val="2879685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6512511" cy="1143000"/>
          </a:xfrm>
        </p:spPr>
        <p:txBody>
          <a:bodyPr/>
          <a:lstStyle/>
          <a:p>
            <a:pPr marL="0" indent="0" algn="ctr">
              <a:buNone/>
            </a:pPr>
            <a:r>
              <a:rPr lang="en-US" dirty="0" smtClean="0"/>
              <a:t>Dry land and seas</a:t>
            </a:r>
            <a:endParaRPr lang="en-US"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7467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7200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solidFill>
                  <a:prstClr val="black"/>
                </a:solidFill>
              </a:rPr>
              <a:t>The place of Earth in the Milky Way: the </a:t>
            </a:r>
            <a:r>
              <a:rPr lang="en-US" sz="3600" b="1" dirty="0" smtClean="0">
                <a:solidFill>
                  <a:prstClr val="black"/>
                </a:solidFill>
              </a:rPr>
              <a:t>Habitable </a:t>
            </a:r>
            <a:r>
              <a:rPr lang="en-US" sz="3600" b="1" dirty="0">
                <a:solidFill>
                  <a:prstClr val="black"/>
                </a:solidFill>
              </a:rPr>
              <a:t>Zone</a:t>
            </a:r>
            <a:endParaRPr lang="en-US" sz="3600" i="1" dirty="0">
              <a:solidFill>
                <a:prstClr val="black"/>
              </a:solidFill>
            </a:endParaRPr>
          </a:p>
          <a:p>
            <a:r>
              <a:rPr lang="ro-RO" sz="3600" b="1" i="1" dirty="0" smtClean="0">
                <a:solidFill>
                  <a:prstClr val="black"/>
                </a:solidFill>
              </a:rPr>
              <a:t>.</a:t>
            </a:r>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spTree>
    <p:extLst>
      <p:ext uri="{BB962C8B-B14F-4D97-AF65-F5344CB8AC3E}">
        <p14:creationId xmlns:p14="http://schemas.microsoft.com/office/powerpoint/2010/main" val="861280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solidFill>
                  <a:prstClr val="black"/>
                </a:solidFill>
              </a:rPr>
              <a:t>The place of Earth in the Milky </a:t>
            </a:r>
            <a:r>
              <a:rPr lang="en-US" sz="3600" b="1" dirty="0" smtClean="0">
                <a:solidFill>
                  <a:prstClr val="black"/>
                </a:solidFill>
              </a:rPr>
              <a:t>Way: the Habitable </a:t>
            </a:r>
            <a:r>
              <a:rPr lang="en-US" sz="3600" b="1" dirty="0">
                <a:solidFill>
                  <a:prstClr val="black"/>
                </a:solidFill>
              </a:rPr>
              <a:t>Zone</a:t>
            </a:r>
            <a:endParaRPr lang="en-US" sz="3600" i="1" dirty="0">
              <a:solidFill>
                <a:prstClr val="black"/>
              </a:solidFill>
            </a:endParaRPr>
          </a:p>
          <a:p>
            <a:endParaRPr lang="en-US" sz="3600" i="1"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505129"/>
            <a:ext cx="8128000" cy="4971871"/>
          </a:xfrm>
          <a:prstGeom prst="rect">
            <a:avLst/>
          </a:prstGeom>
        </p:spPr>
      </p:pic>
    </p:spTree>
    <p:extLst>
      <p:ext uri="{BB962C8B-B14F-4D97-AF65-F5344CB8AC3E}">
        <p14:creationId xmlns:p14="http://schemas.microsoft.com/office/powerpoint/2010/main" val="27443086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solidFill>
                  <a:prstClr val="black"/>
                </a:solidFill>
              </a:rPr>
              <a:t>The place of Earth in the Milky Way: the Habitable Zone</a:t>
            </a:r>
            <a:endParaRPr lang="en-US" sz="3600" i="1" dirty="0">
              <a:solidFill>
                <a:prstClr val="black"/>
              </a:solidFill>
            </a:endParaRPr>
          </a:p>
          <a:p>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505128"/>
            <a:ext cx="8128000" cy="4971871"/>
          </a:xfrm>
          <a:prstGeom prst="rect">
            <a:avLst/>
          </a:prstGeom>
        </p:spPr>
      </p:pic>
    </p:spTree>
    <p:extLst>
      <p:ext uri="{BB962C8B-B14F-4D97-AF65-F5344CB8AC3E}">
        <p14:creationId xmlns:p14="http://schemas.microsoft.com/office/powerpoint/2010/main" val="311400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solidFill>
                  <a:prstClr val="black"/>
                </a:solidFill>
              </a:rPr>
              <a:t>The place of Earth in the Milky Way: the Habitable Zone</a:t>
            </a:r>
            <a:endParaRPr lang="en-US" sz="3600" i="1" dirty="0">
              <a:solidFill>
                <a:prstClr val="black"/>
              </a:solidFill>
            </a:endParaRPr>
          </a:p>
          <a:p>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676400"/>
            <a:ext cx="8128000" cy="5181600"/>
          </a:xfrm>
          <a:prstGeom prst="rect">
            <a:avLst/>
          </a:prstGeom>
        </p:spPr>
      </p:pic>
    </p:spTree>
    <p:extLst>
      <p:ext uri="{BB962C8B-B14F-4D97-AF65-F5344CB8AC3E}">
        <p14:creationId xmlns:p14="http://schemas.microsoft.com/office/powerpoint/2010/main" val="4213462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solidFill>
                  <a:prstClr val="black"/>
                </a:solidFill>
              </a:rPr>
              <a:t>A bit closer to the Sun, and we would die of heath, and of radiations…</a:t>
            </a:r>
            <a:endParaRPr lang="en-US" sz="3600" i="1"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8800"/>
            <a:ext cx="7467600" cy="4800600"/>
          </a:xfrm>
          <a:prstGeom prst="rect">
            <a:avLst/>
          </a:prstGeom>
        </p:spPr>
      </p:pic>
    </p:spTree>
    <p:extLst>
      <p:ext uri="{BB962C8B-B14F-4D97-AF65-F5344CB8AC3E}">
        <p14:creationId xmlns:p14="http://schemas.microsoft.com/office/powerpoint/2010/main" val="20190081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solidFill>
                  <a:prstClr val="black"/>
                </a:solidFill>
              </a:rPr>
              <a:t>Just a bit farther from the Sun, and we would die of cold… </a:t>
            </a:r>
            <a:endParaRPr lang="en-US" sz="3600" i="1"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676400"/>
            <a:ext cx="8128000" cy="4800600"/>
          </a:xfrm>
          <a:prstGeom prst="rect">
            <a:avLst/>
          </a:prstGeom>
        </p:spPr>
      </p:pic>
    </p:spTree>
    <p:extLst>
      <p:ext uri="{BB962C8B-B14F-4D97-AF65-F5344CB8AC3E}">
        <p14:creationId xmlns:p14="http://schemas.microsoft.com/office/powerpoint/2010/main" val="10102507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solidFill>
                  <a:prstClr val="black"/>
                </a:solidFill>
              </a:rPr>
              <a:t>The place of Earth in the Milky Way: the Habitable Zone</a:t>
            </a:r>
            <a:endParaRPr lang="en-US" sz="3600" i="1" dirty="0">
              <a:solidFill>
                <a:prstClr val="black"/>
              </a:solidFill>
            </a:endParaRPr>
          </a:p>
          <a:p>
            <a:endParaRPr lang="en-US" sz="3600"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76400"/>
            <a:ext cx="8077200" cy="4953000"/>
          </a:xfrm>
          <a:prstGeom prst="rect">
            <a:avLst/>
          </a:prstGeom>
        </p:spPr>
      </p:pic>
    </p:spTree>
    <p:extLst>
      <p:ext uri="{BB962C8B-B14F-4D97-AF65-F5344CB8AC3E}">
        <p14:creationId xmlns:p14="http://schemas.microsoft.com/office/powerpoint/2010/main" val="19838707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ro-RO" sz="3600" b="1" dirty="0" smtClean="0"/>
              <a:t>Pământul este păzit de scutul gravitațional al planetelor mari</a:t>
            </a:r>
            <a:r>
              <a:rPr lang="ro-RO" sz="3600" b="1" i="1" dirty="0" smtClean="0"/>
              <a:t>.</a:t>
            </a:r>
            <a:endParaRPr lang="en-US" sz="3600"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28800"/>
            <a:ext cx="8001000" cy="4832208"/>
          </a:xfrm>
          <a:prstGeom prst="rect">
            <a:avLst/>
          </a:prstGeom>
        </p:spPr>
      </p:pic>
    </p:spTree>
    <p:extLst>
      <p:ext uri="{BB962C8B-B14F-4D97-AF65-F5344CB8AC3E}">
        <p14:creationId xmlns:p14="http://schemas.microsoft.com/office/powerpoint/2010/main" val="630149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ro-RO" sz="3600" b="1" dirty="0" smtClean="0"/>
              <a:t>Planetele mari din apropierea Pământului îndepărtează comete și meteoriți mari</a:t>
            </a:r>
            <a:endParaRPr lang="en-US" sz="36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91802"/>
            <a:ext cx="9144000" cy="4761398"/>
          </a:xfrm>
          <a:prstGeom prst="rect">
            <a:avLst/>
          </a:prstGeom>
        </p:spPr>
      </p:pic>
    </p:spTree>
    <p:extLst>
      <p:ext uri="{BB962C8B-B14F-4D97-AF65-F5344CB8AC3E}">
        <p14:creationId xmlns:p14="http://schemas.microsoft.com/office/powerpoint/2010/main" val="35103677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solidFill>
                  <a:prstClr val="black"/>
                </a:solidFill>
              </a:rPr>
              <a:t>Meteorites are repulsed and guided beyond earth…</a:t>
            </a:r>
            <a:endParaRPr lang="en-US" sz="3600" i="1" dirty="0">
              <a:solidFill>
                <a:prstClr val="black"/>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76400"/>
            <a:ext cx="8077200" cy="4953000"/>
          </a:xfrm>
          <a:prstGeom prst="rect">
            <a:avLst/>
          </a:prstGeom>
        </p:spPr>
      </p:pic>
    </p:spTree>
    <p:extLst>
      <p:ext uri="{BB962C8B-B14F-4D97-AF65-F5344CB8AC3E}">
        <p14:creationId xmlns:p14="http://schemas.microsoft.com/office/powerpoint/2010/main" val="920680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6512511" cy="1143000"/>
          </a:xfrm>
        </p:spPr>
        <p:txBody>
          <a:bodyPr/>
          <a:lstStyle/>
          <a:p>
            <a:pPr marL="0" indent="0" algn="ctr">
              <a:buNone/>
            </a:pPr>
            <a:r>
              <a:rPr lang="en-US" dirty="0" smtClean="0"/>
              <a:t>Dry land and seas</a:t>
            </a:r>
            <a:endParaRPr lang="en-US" dirty="0"/>
          </a:p>
        </p:txBody>
      </p:sp>
      <p:sp>
        <p:nvSpPr>
          <p:cNvPr id="3" name="Content Placeholder 2"/>
          <p:cNvSpPr>
            <a:spLocks noGrp="1"/>
          </p:cNvSpPr>
          <p:nvPr>
            <p:ph sz="quarter" idx="13"/>
          </p:nvPr>
        </p:nvSpPr>
        <p:spPr>
          <a:xfrm>
            <a:off x="1143000" y="381000"/>
            <a:ext cx="6400800" cy="1478280"/>
          </a:xfrm>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153400" cy="48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3688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Big planets chase away comets and large meteorites… away from Earth</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752600"/>
            <a:ext cx="6172200" cy="4762500"/>
          </a:xfrm>
          <a:prstGeom prst="rect">
            <a:avLst/>
          </a:prstGeom>
        </p:spPr>
      </p:pic>
    </p:spTree>
    <p:extLst>
      <p:ext uri="{BB962C8B-B14F-4D97-AF65-F5344CB8AC3E}">
        <p14:creationId xmlns:p14="http://schemas.microsoft.com/office/powerpoint/2010/main" val="39178222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solidFill>
                  <a:prstClr val="black"/>
                </a:solidFill>
              </a:rPr>
              <a:t>Earth has a magnetic field that chases away the bad solar radiations</a:t>
            </a:r>
            <a:endParaRPr lang="en-US" sz="3600" i="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905000"/>
            <a:ext cx="8128000" cy="4572000"/>
          </a:xfrm>
          <a:prstGeom prst="rect">
            <a:avLst/>
          </a:prstGeom>
        </p:spPr>
      </p:pic>
    </p:spTree>
    <p:extLst>
      <p:ext uri="{BB962C8B-B14F-4D97-AF65-F5344CB8AC3E}">
        <p14:creationId xmlns:p14="http://schemas.microsoft.com/office/powerpoint/2010/main" val="33402822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954107"/>
          </a:xfrm>
          <a:prstGeom prst="rect">
            <a:avLst/>
          </a:prstGeom>
          <a:noFill/>
        </p:spPr>
        <p:txBody>
          <a:bodyPr wrap="square" rtlCol="0">
            <a:spAutoFit/>
          </a:bodyPr>
          <a:lstStyle/>
          <a:p>
            <a:r>
              <a:rPr lang="ro-RO" sz="2800" b="1" dirty="0" smtClean="0"/>
              <a:t>Inclinația axei și rotația sunt condiții esențiale pentru un climat mediu și pentru existența anotimpurilor</a:t>
            </a:r>
            <a:endParaRPr lang="en-US" sz="28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1"/>
            <a:ext cx="9144000" cy="5333998"/>
          </a:xfrm>
          <a:prstGeom prst="rect">
            <a:avLst/>
          </a:prstGeom>
        </p:spPr>
      </p:pic>
    </p:spTree>
    <p:extLst>
      <p:ext uri="{BB962C8B-B14F-4D97-AF65-F5344CB8AC3E}">
        <p14:creationId xmlns:p14="http://schemas.microsoft.com/office/powerpoint/2010/main" val="12923787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Earth has a big moon, that traps large meteorites… </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752600"/>
            <a:ext cx="8128000" cy="4953000"/>
          </a:xfrm>
          <a:prstGeom prst="rect">
            <a:avLst/>
          </a:prstGeom>
        </p:spPr>
      </p:pic>
    </p:spTree>
    <p:extLst>
      <p:ext uri="{BB962C8B-B14F-4D97-AF65-F5344CB8AC3E}">
        <p14:creationId xmlns:p14="http://schemas.microsoft.com/office/powerpoint/2010/main" val="1439298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b="1" dirty="0"/>
              <a:t>Earth has a big moon, that traps large meteorites… </a:t>
            </a:r>
            <a:endParaRPr lang="en-US" sz="3600" i="1" dirty="0"/>
          </a:p>
          <a:p>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905000"/>
            <a:ext cx="8128000" cy="4572000"/>
          </a:xfrm>
          <a:prstGeom prst="rect">
            <a:avLst/>
          </a:prstGeom>
        </p:spPr>
      </p:pic>
    </p:spTree>
    <p:extLst>
      <p:ext uri="{BB962C8B-B14F-4D97-AF65-F5344CB8AC3E}">
        <p14:creationId xmlns:p14="http://schemas.microsoft.com/office/powerpoint/2010/main" val="39195335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b="1" dirty="0" smtClean="0"/>
              <a:t>Luna</a:t>
            </a:r>
            <a:r>
              <a:rPr lang="ro-RO" sz="3600" b="1" dirty="0" smtClean="0"/>
              <a:t> </a:t>
            </a:r>
            <a:r>
              <a:rPr lang="en-US" sz="3600" b="1" dirty="0" err="1" smtClean="0"/>
              <a:t>creeaza</a:t>
            </a:r>
            <a:r>
              <a:rPr lang="en-US" sz="3600" b="1" dirty="0" smtClean="0"/>
              <a:t> </a:t>
            </a:r>
            <a:r>
              <a:rPr lang="en-US" sz="3600" b="1" dirty="0" err="1" smtClean="0"/>
              <a:t>mareele</a:t>
            </a:r>
            <a:r>
              <a:rPr lang="en-US" sz="3600" b="1" dirty="0" smtClean="0"/>
              <a:t>, o </a:t>
            </a:r>
            <a:r>
              <a:rPr lang="en-US" sz="3600" b="1" dirty="0" err="1" smtClean="0"/>
              <a:t>respiratie</a:t>
            </a:r>
            <a:r>
              <a:rPr lang="en-US" sz="3600" b="1" dirty="0" smtClean="0"/>
              <a:t> </a:t>
            </a:r>
            <a:r>
              <a:rPr lang="en-US" sz="3600" b="1" dirty="0" err="1" smtClean="0"/>
              <a:t>benefica</a:t>
            </a:r>
            <a:r>
              <a:rPr lang="en-US" sz="3600" b="1" dirty="0" smtClean="0"/>
              <a:t> a </a:t>
            </a:r>
            <a:r>
              <a:rPr lang="en-US" sz="3600" b="1" dirty="0" err="1" smtClean="0"/>
              <a:t>oceanelor</a:t>
            </a:r>
            <a:r>
              <a:rPr lang="en-US" sz="3600" b="1" dirty="0" smtClean="0"/>
              <a:t> </a:t>
            </a:r>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95487"/>
            <a:ext cx="7696200" cy="4481513"/>
          </a:xfrm>
          <a:prstGeom prst="rect">
            <a:avLst/>
          </a:prstGeom>
        </p:spPr>
      </p:pic>
    </p:spTree>
    <p:extLst>
      <p:ext uri="{BB962C8B-B14F-4D97-AF65-F5344CB8AC3E}">
        <p14:creationId xmlns:p14="http://schemas.microsoft.com/office/powerpoint/2010/main" val="6434060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200329"/>
          </a:xfrm>
          <a:prstGeom prst="rect">
            <a:avLst/>
          </a:prstGeom>
          <a:noFill/>
        </p:spPr>
        <p:txBody>
          <a:bodyPr wrap="square" rtlCol="0">
            <a:spAutoFit/>
          </a:bodyPr>
          <a:lstStyle/>
          <a:p>
            <a:r>
              <a:rPr lang="en-US" sz="3600" i="1" dirty="0" smtClean="0"/>
              <a:t>The Moon creates the tides… a breathing of the ocean water…</a:t>
            </a: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1752600"/>
            <a:ext cx="8572500" cy="4891087"/>
          </a:xfrm>
          <a:prstGeom prst="rect">
            <a:avLst/>
          </a:prstGeom>
        </p:spPr>
      </p:pic>
    </p:spTree>
    <p:extLst>
      <p:ext uri="{BB962C8B-B14F-4D97-AF65-F5344CB8AC3E}">
        <p14:creationId xmlns:p14="http://schemas.microsoft.com/office/powerpoint/2010/main" val="30391321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pPr algn="ctr"/>
            <a:r>
              <a:rPr lang="en-US" sz="3600" i="1" dirty="0"/>
              <a:t>The Moon creates the tides… a breathing of the ocean water…</a:t>
            </a:r>
          </a:p>
          <a:p>
            <a:pPr algn="ct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05129"/>
            <a:ext cx="7543800" cy="5124271"/>
          </a:xfrm>
          <a:prstGeom prst="rect">
            <a:avLst/>
          </a:prstGeom>
        </p:spPr>
      </p:pic>
    </p:spTree>
    <p:extLst>
      <p:ext uri="{BB962C8B-B14F-4D97-AF65-F5344CB8AC3E}">
        <p14:creationId xmlns:p14="http://schemas.microsoft.com/office/powerpoint/2010/main" val="15428435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r>
              <a:rPr lang="en-US" sz="3600" i="1" dirty="0"/>
              <a:t>The Moon creates the tides… a breathing of the ocean water…</a:t>
            </a:r>
          </a:p>
          <a:p>
            <a:endParaRPr lang="en-US" sz="36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5128"/>
            <a:ext cx="9144000" cy="5352871"/>
          </a:xfrm>
          <a:prstGeom prst="rect">
            <a:avLst/>
          </a:prstGeom>
        </p:spPr>
      </p:pic>
    </p:spTree>
    <p:extLst>
      <p:ext uri="{BB962C8B-B14F-4D97-AF65-F5344CB8AC3E}">
        <p14:creationId xmlns:p14="http://schemas.microsoft.com/office/powerpoint/2010/main" val="18627276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1999" cy="1754326"/>
          </a:xfrm>
          <a:prstGeom prst="rect">
            <a:avLst/>
          </a:prstGeom>
          <a:noFill/>
        </p:spPr>
        <p:txBody>
          <a:bodyPr wrap="square" rtlCol="0">
            <a:spAutoFit/>
          </a:bodyPr>
          <a:lstStyle/>
          <a:p>
            <a:pPr algn="ctr"/>
            <a:r>
              <a:rPr lang="en-US" sz="3600" i="1" dirty="0"/>
              <a:t>The Moon creates the tides… a breathing of the ocean water…</a:t>
            </a:r>
          </a:p>
          <a:p>
            <a:pPr algn="ctr"/>
            <a:endParaRPr lang="en-US" sz="36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66887"/>
            <a:ext cx="7391400" cy="4481513"/>
          </a:xfrm>
          <a:prstGeom prst="rect">
            <a:avLst/>
          </a:prstGeom>
        </p:spPr>
      </p:pic>
    </p:spTree>
    <p:extLst>
      <p:ext uri="{BB962C8B-B14F-4D97-AF65-F5344CB8AC3E}">
        <p14:creationId xmlns:p14="http://schemas.microsoft.com/office/powerpoint/2010/main" val="4056192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1359</TotalTime>
  <Words>1592</Words>
  <Application>Microsoft Office PowerPoint</Application>
  <PresentationFormat>On-screen Show (4:3)</PresentationFormat>
  <Paragraphs>291</Paragraphs>
  <Slides>113</Slides>
  <Notes>102</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Slipstream</vt:lpstr>
      <vt:lpstr>The 4th day of Creation</vt:lpstr>
      <vt:lpstr>PowerPoint Presentation</vt:lpstr>
      <vt:lpstr>PowerPoint Presentation</vt:lpstr>
      <vt:lpstr>PowerPoint Presentation</vt:lpstr>
      <vt:lpstr>PowerPoint Presentation</vt:lpstr>
      <vt:lpstr>PowerPoint Presentation</vt:lpstr>
      <vt:lpstr>PowerPoint Presentation</vt:lpstr>
      <vt:lpstr>Dry land and seas</vt:lpstr>
      <vt:lpstr>Dry land and seas</vt:lpstr>
      <vt:lpstr>Dry land and seas: the Pangea continent: geology and the Bible do agree</vt:lpstr>
      <vt:lpstr>Dry land, seas and vegetation</vt:lpstr>
      <vt:lpstr>Dry land, seas and vegetation</vt:lpstr>
      <vt:lpstr>Dry land, seas and vegetation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Patra Zi</dc:title>
  <dc:creator>Octavian Baban</dc:creator>
  <cp:lastModifiedBy>Octavian Baban</cp:lastModifiedBy>
  <cp:revision>349</cp:revision>
  <dcterms:created xsi:type="dcterms:W3CDTF">2018-10-27T22:00:25Z</dcterms:created>
  <dcterms:modified xsi:type="dcterms:W3CDTF">2022-02-25T15:54:53Z</dcterms:modified>
</cp:coreProperties>
</file>